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77" r:id="rId4"/>
    <p:sldId id="258" r:id="rId5"/>
    <p:sldId id="259" r:id="rId6"/>
    <p:sldId id="260" r:id="rId7"/>
    <p:sldId id="261" r:id="rId8"/>
    <p:sldId id="272" r:id="rId9"/>
    <p:sldId id="262" r:id="rId10"/>
    <p:sldId id="264" r:id="rId11"/>
    <p:sldId id="263" r:id="rId12"/>
    <p:sldId id="280" r:id="rId13"/>
    <p:sldId id="273" r:id="rId14"/>
    <p:sldId id="265" r:id="rId15"/>
    <p:sldId id="266" r:id="rId16"/>
    <p:sldId id="267" r:id="rId17"/>
    <p:sldId id="281" r:id="rId18"/>
    <p:sldId id="282" r:id="rId19"/>
    <p:sldId id="268" r:id="rId20"/>
    <p:sldId id="274" r:id="rId21"/>
    <p:sldId id="269" r:id="rId22"/>
    <p:sldId id="270" r:id="rId23"/>
    <p:sldId id="271" r:id="rId24"/>
    <p:sldId id="275" r:id="rId25"/>
    <p:sldId id="276" r:id="rId26"/>
    <p:sldId id="278" r:id="rId27"/>
    <p:sldId id="283"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4"/>
    <p:restoredTop sz="75132"/>
  </p:normalViewPr>
  <p:slideViewPr>
    <p:cSldViewPr snapToGrid="0" snapToObjects="1">
      <p:cViewPr varScale="1">
        <p:scale>
          <a:sx n="70" d="100"/>
          <a:sy n="70" d="100"/>
        </p:scale>
        <p:origin x="132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1D3CF-569F-0641-8DBA-8DF3E996281B}" type="datetimeFigureOut">
              <a:rPr lang="en-US" smtClean="0"/>
              <a:pPr/>
              <a:t>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E2EAB-7AC7-1749-A688-662FEFF3FA07}" type="slidenum">
              <a:rPr lang="en-US" smtClean="0"/>
              <a:pPr/>
              <a:t>‹#›</a:t>
            </a:fld>
            <a:endParaRPr lang="en-US"/>
          </a:p>
        </p:txBody>
      </p:sp>
    </p:spTree>
    <p:extLst>
      <p:ext uri="{BB962C8B-B14F-4D97-AF65-F5344CB8AC3E}">
        <p14:creationId xmlns:p14="http://schemas.microsoft.com/office/powerpoint/2010/main" val="144655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Your talk today is going to be on physical wellness. </a:t>
            </a:r>
          </a:p>
          <a:p>
            <a:endParaRPr lang="en-US" dirty="0" smtClean="0"/>
          </a:p>
          <a:p>
            <a:r>
              <a:rPr lang="en-US" dirty="0" smtClean="0"/>
              <a:t>When I think of physical wellness, the image (and</a:t>
            </a:r>
            <a:r>
              <a:rPr lang="en-US" baseline="0" dirty="0" smtClean="0"/>
              <a:t> song) which pops into my head is this one from </a:t>
            </a:r>
            <a:r>
              <a:rPr lang="is-IS" baseline="0" dirty="0" smtClean="0"/>
              <a:t>… (ask audience?)   Chariots of Fire – 1981. Music: duh duh duh duh daaa dum... </a:t>
            </a:r>
            <a:r>
              <a:rPr lang="en-US" baseline="0" dirty="0" smtClean="0"/>
              <a:t>duh duh duh da </a:t>
            </a:r>
            <a:r>
              <a:rPr lang="en-US" baseline="0" dirty="0" err="1" smtClean="0"/>
              <a:t>dummmmm</a:t>
            </a:r>
            <a:r>
              <a:rPr lang="en-US" baseline="0" dirty="0" smtClean="0"/>
              <a:t> (</a:t>
            </a:r>
            <a:r>
              <a:rPr lang="en-US" baseline="0" dirty="0" err="1" smtClean="0"/>
              <a:t>etc</a:t>
            </a:r>
            <a:r>
              <a:rPr lang="en-US" baseline="0" dirty="0" smtClean="0"/>
              <a:t>)</a:t>
            </a:r>
          </a:p>
          <a:p>
            <a:endParaRPr lang="en-US" baseline="0" dirty="0" smtClean="0"/>
          </a:p>
          <a:p>
            <a:r>
              <a:rPr lang="en-US" baseline="0" dirty="0" smtClean="0"/>
              <a:t>But in this presentation we are going to speak about more than just exercise. We going to cover a few key topics which are particularly relevant to young adults doing emergency medicine training.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a:t>
            </a:fld>
            <a:endParaRPr lang="en-US"/>
          </a:p>
        </p:txBody>
      </p:sp>
    </p:spTree>
    <p:extLst>
      <p:ext uri="{BB962C8B-B14F-4D97-AF65-F5344CB8AC3E}">
        <p14:creationId xmlns:p14="http://schemas.microsoft.com/office/powerpoint/2010/main" val="752370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 lot published</a:t>
            </a:r>
            <a:r>
              <a:rPr lang="en-US" baseline="0" dirty="0" smtClean="0"/>
              <a:t> about night shifts, their effects on sleep and our overall health. That is a whole lecture on its own. </a:t>
            </a:r>
          </a:p>
          <a:p>
            <a:endParaRPr lang="en-US" baseline="0" dirty="0" smtClean="0"/>
          </a:p>
          <a:p>
            <a:r>
              <a:rPr lang="en-US" baseline="0" dirty="0" smtClean="0"/>
              <a:t>But they’re a reality of our jobs. So try to be healthy about them. </a:t>
            </a:r>
          </a:p>
          <a:p>
            <a:endParaRPr lang="en-US" baseline="0" dirty="0" smtClean="0"/>
          </a:p>
          <a:p>
            <a:r>
              <a:rPr lang="en-US" baseline="0" dirty="0" smtClean="0"/>
              <a:t>You still need 8 hours of sleep in a 24 hour period. That is a constant. </a:t>
            </a:r>
          </a:p>
          <a:p>
            <a:endParaRPr lang="en-US" baseline="0" dirty="0" smtClean="0"/>
          </a:p>
          <a:p>
            <a:r>
              <a:rPr lang="en-US" baseline="0" dirty="0" smtClean="0"/>
              <a:t>How you get those hours is up to you. Big tips:</a:t>
            </a:r>
          </a:p>
          <a:p>
            <a:pPr marL="171450" indent="-171450">
              <a:buFontTx/>
              <a:buChar char="-"/>
            </a:pPr>
            <a:r>
              <a:rPr lang="en-US" baseline="0" dirty="0" smtClean="0"/>
              <a:t>Routine physical fitness aides your ability to adapt to different sleep schedules</a:t>
            </a:r>
          </a:p>
          <a:p>
            <a:pPr marL="171450" indent="-171450">
              <a:buFontTx/>
              <a:buChar char="-"/>
            </a:pPr>
            <a:r>
              <a:rPr lang="en-US" baseline="0" dirty="0" smtClean="0"/>
              <a:t>Do not ingest caffeine within 4 hours of attempting sleep</a:t>
            </a:r>
          </a:p>
          <a:p>
            <a:pPr marL="171450" indent="-171450">
              <a:buFontTx/>
              <a:buChar char="-"/>
            </a:pPr>
            <a:r>
              <a:rPr lang="en-US" baseline="0" dirty="0" smtClean="0"/>
              <a:t>Avoid alcohol</a:t>
            </a:r>
          </a:p>
          <a:p>
            <a:pPr marL="171450" indent="-171450">
              <a:buFontTx/>
              <a:buChar char="-"/>
            </a:pPr>
            <a:r>
              <a:rPr lang="en-US" baseline="0" dirty="0" smtClean="0"/>
              <a:t>Melatonin may work for some</a:t>
            </a:r>
          </a:p>
          <a:p>
            <a:pPr marL="171450" indent="-171450">
              <a:buFontTx/>
              <a:buChar char="-"/>
            </a:pPr>
            <a:r>
              <a:rPr lang="en-US" baseline="0" dirty="0" smtClean="0"/>
              <a:t>Cool and dark environment is best</a:t>
            </a:r>
          </a:p>
          <a:p>
            <a:pPr marL="171450" indent="-171450">
              <a:buFontTx/>
              <a:buChar char="-"/>
            </a:pPr>
            <a:r>
              <a:rPr lang="en-US" baseline="0" dirty="0" smtClean="0"/>
              <a:t>Sleep anchoring?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11</a:t>
            </a:fld>
            <a:endParaRPr lang="en-US"/>
          </a:p>
        </p:txBody>
      </p:sp>
    </p:spTree>
    <p:extLst>
      <p:ext uri="{BB962C8B-B14F-4D97-AF65-F5344CB8AC3E}">
        <p14:creationId xmlns:p14="http://schemas.microsoft.com/office/powerpoint/2010/main" val="18093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TON</a:t>
            </a:r>
            <a:r>
              <a:rPr lang="en-US" baseline="0" dirty="0" smtClean="0"/>
              <a:t> of resources for dealing with night shifts. They are widely varied. But here are a few I find particularly interesting and helpful:</a:t>
            </a:r>
          </a:p>
          <a:p>
            <a:endParaRPr lang="en-US" baseline="0" dirty="0" smtClean="0"/>
          </a:p>
          <a:p>
            <a:pPr marL="171450" indent="-171450">
              <a:buFontTx/>
              <a:buChar char="-"/>
            </a:pPr>
            <a:r>
              <a:rPr lang="en-US" baseline="0" dirty="0" smtClean="0"/>
              <a:t>Sleep anchoring. Basically this is the idea that if you are on a string of nights, you have a set-aside block of time during which you are always sleeping. You have a bit of flexibility to start your nights, but that block is a constant. The link for more details is on the EMERA website</a:t>
            </a:r>
          </a:p>
          <a:p>
            <a:pPr marL="171450" indent="-171450">
              <a:buFontTx/>
              <a:buChar char="-"/>
            </a:pPr>
            <a:endParaRPr lang="en-US" baseline="0" dirty="0" smtClean="0"/>
          </a:p>
          <a:p>
            <a:pPr marL="171450" indent="-171450">
              <a:buFontTx/>
              <a:buChar char="-"/>
            </a:pPr>
            <a:r>
              <a:rPr lang="en-US" baseline="0" dirty="0" smtClean="0"/>
              <a:t>I LOVE my blackout blinds. There are lots of systems of various cost out there. But as soon as you make money, please stop using trash bags over your windows. They’re not cute. </a:t>
            </a:r>
          </a:p>
          <a:p>
            <a:pPr marL="171450" indent="-171450">
              <a:buFontTx/>
              <a:buChar char="-"/>
            </a:pPr>
            <a:endParaRPr lang="en-US" baseline="0" dirty="0" smtClean="0"/>
          </a:p>
          <a:p>
            <a:pPr marL="171450" indent="-171450">
              <a:buFontTx/>
              <a:buChar char="-"/>
            </a:pPr>
            <a:r>
              <a:rPr lang="en-US" baseline="0" dirty="0" smtClean="0"/>
              <a:t>Finally, this is a blog with quite a bit of great advice for people who go in/out of nightshift work. Take a look if you have a minute. Website: </a:t>
            </a:r>
            <a:r>
              <a:rPr lang="en-US" baseline="0" dirty="0" err="1" smtClean="0"/>
              <a:t>nomnompaleo.com</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12</a:t>
            </a:fld>
            <a:endParaRPr lang="en-US"/>
          </a:p>
        </p:txBody>
      </p:sp>
    </p:spTree>
    <p:extLst>
      <p:ext uri="{BB962C8B-B14F-4D97-AF65-F5344CB8AC3E}">
        <p14:creationId xmlns:p14="http://schemas.microsoft.com/office/powerpoint/2010/main" val="38947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mini break, introduce the idea of sleep trackers with that as one of the III credits –</a:t>
            </a:r>
            <a:r>
              <a:rPr lang="en-US" baseline="0" dirty="0" smtClean="0"/>
              <a:t> use for 2 weeks.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13</a:t>
            </a:fld>
            <a:endParaRPr lang="en-US"/>
          </a:p>
        </p:txBody>
      </p:sp>
    </p:spTree>
    <p:extLst>
      <p:ext uri="{BB962C8B-B14F-4D97-AF65-F5344CB8AC3E}">
        <p14:creationId xmlns:p14="http://schemas.microsoft.com/office/powerpoint/2010/main" val="22748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Now let’s talk about one of my favorite subjects – food. </a:t>
            </a:r>
          </a:p>
          <a:p>
            <a:endParaRPr lang="en-US" dirty="0" smtClean="0"/>
          </a:p>
          <a:p>
            <a:r>
              <a:rPr lang="en-US" dirty="0" smtClean="0"/>
              <a:t>We as</a:t>
            </a:r>
            <a:r>
              <a:rPr lang="en-US" baseline="0" dirty="0" smtClean="0"/>
              <a:t> emergency physicians are not the greatest about talking with our patients about food. Our eyes glaze over when a very nice patient painstakingly describes their diet for the 48 hours before the onset of their chest pain. </a:t>
            </a:r>
          </a:p>
          <a:p>
            <a:endParaRPr lang="en-US" baseline="0" dirty="0" smtClean="0"/>
          </a:p>
          <a:p>
            <a:r>
              <a:rPr lang="en-US" baseline="0" dirty="0" smtClean="0"/>
              <a:t>But, should we do it more? And how do our life choices influence patients’?</a:t>
            </a:r>
          </a:p>
          <a:p>
            <a:endParaRPr lang="en-US" baseline="0" dirty="0" smtClean="0"/>
          </a:p>
          <a:p>
            <a:r>
              <a:rPr lang="en-US" baseline="0" dirty="0" smtClean="0"/>
              <a:t>They’ve studied it a bit:</a:t>
            </a:r>
          </a:p>
          <a:p>
            <a:pPr marL="171450" indent="-171450">
              <a:buFontTx/>
              <a:buChar char="-"/>
            </a:pPr>
            <a:r>
              <a:rPr lang="en-US" baseline="0" dirty="0" smtClean="0"/>
              <a:t>One study (Archives of Family Medicine) showed that physicians who spoke with patients about diet and exercise and included their own personal health habits were 1) more believable, 2) more motivating.</a:t>
            </a:r>
          </a:p>
          <a:p>
            <a:pPr marL="171450" indent="-171450">
              <a:buFontTx/>
              <a:buChar char="-"/>
            </a:pPr>
            <a:r>
              <a:rPr lang="en-US" baseline="0" dirty="0" smtClean="0"/>
              <a:t>Another (Archives of Internal Medicine) showed that physicians who have healthy personal habits are more likely to discuss them with their patients. </a:t>
            </a:r>
          </a:p>
          <a:p>
            <a:pPr marL="171450" indent="-171450">
              <a:buFontTx/>
              <a:buChar char="-"/>
            </a:pPr>
            <a:endParaRPr lang="en-US" baseline="0" dirty="0" smtClean="0"/>
          </a:p>
          <a:p>
            <a:pPr marL="171450" indent="-171450">
              <a:buFontTx/>
              <a:buChar char="-"/>
            </a:pPr>
            <a:r>
              <a:rPr lang="en-US" baseline="0" dirty="0" smtClean="0"/>
              <a:t>And outside of patient case, we know that eating health improves general health, sleep, and desire to exercise. In essence, what this entire wellness talk is about!</a:t>
            </a:r>
          </a:p>
          <a:p>
            <a:pPr marL="171450" indent="-171450">
              <a:buFontTx/>
              <a:buChar char="-"/>
            </a:pPr>
            <a:endParaRPr lang="en-US" baseline="0" dirty="0" smtClean="0"/>
          </a:p>
          <a:p>
            <a:pPr marL="171450" indent="-171450">
              <a:buFontTx/>
              <a:buChar char="-"/>
            </a:pPr>
            <a:r>
              <a:rPr lang="en-US" baseline="0" dirty="0" smtClean="0"/>
              <a:t>So on this first food slide, I am showing you a general recommendation on the approach of choosing fruits and vegetables – “Eat a Rainbow.” Don’t just eat green things – eat lots of colors.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14</a:t>
            </a:fld>
            <a:endParaRPr lang="en-US"/>
          </a:p>
        </p:txBody>
      </p:sp>
    </p:spTree>
    <p:extLst>
      <p:ext uri="{BB962C8B-B14F-4D97-AF65-F5344CB8AC3E}">
        <p14:creationId xmlns:p14="http://schemas.microsoft.com/office/powerpoint/2010/main" val="57699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2011 the USDA</a:t>
            </a:r>
            <a:r>
              <a:rPr lang="en-US" baseline="0" dirty="0" smtClean="0"/>
              <a:t> change its food guide symbol to this – </a:t>
            </a:r>
            <a:r>
              <a:rPr lang="en-US" baseline="0" dirty="0" err="1" smtClean="0"/>
              <a:t>MyPlate</a:t>
            </a:r>
            <a:r>
              <a:rPr lang="en-US" baseline="0" dirty="0" smtClean="0"/>
              <a:t> (from the famous food pyramid)</a:t>
            </a:r>
          </a:p>
          <a:p>
            <a:endParaRPr lang="en-US" baseline="0" dirty="0" smtClean="0"/>
          </a:p>
          <a:p>
            <a:r>
              <a:rPr lang="en-US" baseline="0" dirty="0" smtClean="0"/>
              <a:t>Graphically it’s giving estimations on portion sizes per meal but also emphasizing that each meal should have a variety of nutrient sources. Again, that you should eat a rainbow.</a:t>
            </a:r>
          </a:p>
          <a:p>
            <a:endParaRPr lang="en-US" baseline="0" dirty="0" smtClean="0"/>
          </a:p>
          <a:p>
            <a:r>
              <a:rPr lang="en-US" baseline="0" dirty="0" smtClean="0"/>
              <a:t>If you go to </a:t>
            </a:r>
            <a:r>
              <a:rPr lang="en-US" baseline="0" dirty="0" err="1" smtClean="0"/>
              <a:t>choosemyplate.gov</a:t>
            </a:r>
            <a:r>
              <a:rPr lang="en-US" baseline="0" dirty="0" smtClean="0"/>
              <a:t>, there are also a decent number of resources for ways to make your diet healthier – discussion on the use of calories, current thoughts on sugar, sodium, etc. As well as games for tracking your nutritional intake.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15</a:t>
            </a:fld>
            <a:endParaRPr lang="en-US"/>
          </a:p>
        </p:txBody>
      </p:sp>
    </p:spTree>
    <p:extLst>
      <p:ext uri="{BB962C8B-B14F-4D97-AF65-F5344CB8AC3E}">
        <p14:creationId xmlns:p14="http://schemas.microsoft.com/office/powerpoint/2010/main" val="59761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 my take-</a:t>
            </a:r>
            <a:r>
              <a:rPr lang="en-US" dirty="0" err="1" smtClean="0"/>
              <a:t>aways</a:t>
            </a:r>
            <a:r>
              <a:rPr lang="en-US" dirty="0" smtClean="0"/>
              <a:t> from everything the USDA says are:</a:t>
            </a:r>
            <a:r>
              <a:rPr lang="en-US" baseline="0" dirty="0" smtClean="0"/>
              <a:t> fad diets don’t work (and may be dangerous); there are no “evil” foods.</a:t>
            </a:r>
          </a:p>
          <a:p>
            <a:endParaRPr lang="en-US" baseline="0" dirty="0" smtClean="0"/>
          </a:p>
          <a:p>
            <a:r>
              <a:rPr lang="en-US" baseline="0" dirty="0" smtClean="0"/>
              <a:t>Current recommendations focus on expanding your horizons and trying different forms of similar foods:</a:t>
            </a:r>
          </a:p>
          <a:p>
            <a:pPr marL="171450" indent="-171450">
              <a:buFontTx/>
              <a:buChar char="-"/>
            </a:pPr>
            <a:r>
              <a:rPr lang="en-US" baseline="0" dirty="0" smtClean="0"/>
              <a:t>Include lean proteins in your diet. </a:t>
            </a:r>
          </a:p>
          <a:p>
            <a:pPr marL="171450" indent="-171450">
              <a:buFontTx/>
              <a:buChar char="-"/>
            </a:pPr>
            <a:r>
              <a:rPr lang="en-US" baseline="0" dirty="0" smtClean="0"/>
              <a:t>Add variety to your fruits and vegetables (again!)</a:t>
            </a:r>
          </a:p>
          <a:p>
            <a:pPr marL="171450" indent="-171450">
              <a:buFontTx/>
              <a:buChar char="-"/>
            </a:pPr>
            <a:r>
              <a:rPr lang="en-US" baseline="0" dirty="0" smtClean="0"/>
              <a:t>Increase fiber intake</a:t>
            </a:r>
          </a:p>
          <a:p>
            <a:pPr marL="171450" indent="-171450">
              <a:buFontTx/>
              <a:buChar char="-"/>
            </a:pPr>
            <a:r>
              <a:rPr lang="en-US" baseline="0" dirty="0" smtClean="0"/>
              <a:t>Choose healthy fats (more on this in a second)</a:t>
            </a:r>
          </a:p>
          <a:p>
            <a:pPr marL="171450" indent="-171450">
              <a:buFontTx/>
              <a:buChar char="-"/>
            </a:pPr>
            <a:r>
              <a:rPr lang="en-US" baseline="0" dirty="0" smtClean="0"/>
              <a:t>Limit added sugar – also known as, ”there’s no need to eat ’low fat’ everything, because that tends to be high in sugar/salt”</a:t>
            </a:r>
          </a:p>
          <a:p>
            <a:pPr marL="171450" indent="-171450">
              <a:buFontTx/>
              <a:buChar char="-"/>
            </a:pPr>
            <a:r>
              <a:rPr lang="en-US" baseline="0" dirty="0" smtClean="0"/>
              <a:t>Consume alcohol and caffeine in moderation</a:t>
            </a:r>
          </a:p>
          <a:p>
            <a:pPr marL="171450" indent="-171450">
              <a:buFontTx/>
              <a:buChar char="-"/>
            </a:pPr>
            <a:r>
              <a:rPr lang="en-US" baseline="0" dirty="0" smtClean="0"/>
              <a:t>Focus on proper portion sizes</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16</a:t>
            </a:fld>
            <a:endParaRPr lang="en-US"/>
          </a:p>
        </p:txBody>
      </p:sp>
    </p:spTree>
    <p:extLst>
      <p:ext uri="{BB962C8B-B14F-4D97-AF65-F5344CB8AC3E}">
        <p14:creationId xmlns:p14="http://schemas.microsoft.com/office/powerpoint/2010/main" val="77235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next 3 slides are going to be some potential easy interventions for you to take away from this lecture. </a:t>
            </a:r>
            <a:br>
              <a:rPr lang="en-US" baseline="0" dirty="0" smtClean="0"/>
            </a:br>
            <a:endParaRPr lang="en-US" baseline="0" dirty="0" smtClean="0"/>
          </a:p>
          <a:p>
            <a:r>
              <a:rPr lang="en-US" baseline="0" dirty="0" smtClean="0"/>
              <a:t>First, Increase your daily fiber intake. </a:t>
            </a:r>
          </a:p>
          <a:p>
            <a:pPr marL="228600" indent="-228600">
              <a:buAutoNum type="arabicParenR"/>
            </a:pPr>
            <a:endParaRPr lang="en-US" baseline="0" dirty="0" smtClean="0"/>
          </a:p>
          <a:p>
            <a:pPr marL="228600" indent="-228600">
              <a:buAutoNum type="arabicParenR"/>
            </a:pPr>
            <a:r>
              <a:rPr lang="en-US" baseline="0" dirty="0" smtClean="0"/>
              <a:t>Apparently most US adults eat about half the recommended amount of fiber</a:t>
            </a:r>
          </a:p>
          <a:p>
            <a:pPr marL="228600" indent="-228600">
              <a:buAutoNum type="arabicParenR"/>
            </a:pPr>
            <a:r>
              <a:rPr lang="en-US" baseline="0" dirty="0" smtClean="0"/>
              <a:t>Health benefits include: heart disease prevention (I’m looking at you, night shift workers), improving glycemic control, aiding in digestive health, and creating satiety.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17</a:t>
            </a:fld>
            <a:endParaRPr lang="en-US"/>
          </a:p>
        </p:txBody>
      </p:sp>
    </p:spTree>
    <p:extLst>
      <p:ext uri="{BB962C8B-B14F-4D97-AF65-F5344CB8AC3E}">
        <p14:creationId xmlns:p14="http://schemas.microsoft.com/office/powerpoint/2010/main" val="89779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Rethink</a:t>
            </a:r>
            <a:r>
              <a:rPr lang="en-US" baseline="0" dirty="0" smtClean="0"/>
              <a:t> what kinds of fats you are taking in. </a:t>
            </a:r>
            <a:endParaRPr lang="en-US" dirty="0" smtClean="0"/>
          </a:p>
          <a:p>
            <a:endParaRPr lang="en-US" dirty="0" smtClean="0"/>
          </a:p>
          <a:p>
            <a:r>
              <a:rPr lang="en-US" dirty="0" smtClean="0"/>
              <a:t>Now this slide is perhaps a bit more controversial.</a:t>
            </a:r>
            <a:r>
              <a:rPr lang="en-US" baseline="0" dirty="0" smtClean="0"/>
              <a:t> Are there really better fats than others? Maybe not, but the options in the R hand column include fats you can ingest more of and still add variety to your diet. </a:t>
            </a:r>
          </a:p>
          <a:p>
            <a:endParaRPr lang="en-US" baseline="0" dirty="0" smtClean="0"/>
          </a:p>
          <a:p>
            <a:r>
              <a:rPr lang="en-US" baseline="0" dirty="0" smtClean="0"/>
              <a:t>There is no way I’m excluding cheese from my diet. And </a:t>
            </a:r>
            <a:r>
              <a:rPr lang="en-US" baseline="0" dirty="0" err="1" smtClean="0"/>
              <a:t>greek</a:t>
            </a:r>
            <a:r>
              <a:rPr lang="en-US" baseline="0" dirty="0" smtClean="0"/>
              <a:t> yogurt isn’t the cure to all my problems in life, but will I start thinking about using some of these? Probably.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18</a:t>
            </a:fld>
            <a:endParaRPr lang="en-US"/>
          </a:p>
        </p:txBody>
      </p:sp>
    </p:spTree>
    <p:extLst>
      <p:ext uri="{BB962C8B-B14F-4D97-AF65-F5344CB8AC3E}">
        <p14:creationId xmlns:p14="http://schemas.microsoft.com/office/powerpoint/2010/main" val="1902954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third general recommendation is that you make your</a:t>
            </a:r>
            <a:r>
              <a:rPr lang="en-US" baseline="0" dirty="0" smtClean="0"/>
              <a:t> own food. At least sometimes. Bring it to work. Cook at home on your night off. It’s so much better for you!</a:t>
            </a:r>
          </a:p>
          <a:p>
            <a:endParaRPr lang="en-US" baseline="0" dirty="0" smtClean="0"/>
          </a:p>
          <a:p>
            <a:r>
              <a:rPr lang="en-US" baseline="0" dirty="0" smtClean="0"/>
              <a:t>But with our busy schedules, meal planning, shopping, and preparation takes a long time. Look into some meal delivery services – some deliver prepared meals which need to be heated up, others provide you with groceries and a recipe for meals that take 30 minutes to prep. I use Hello Fresh and recommend it. </a:t>
            </a:r>
          </a:p>
          <a:p>
            <a:endParaRPr lang="en-US" baseline="0" dirty="0" smtClean="0"/>
          </a:p>
          <a:p>
            <a:r>
              <a:rPr lang="en-US" dirty="0" smtClean="0"/>
              <a:t>Alternatively, if you’re not into being told what to do,</a:t>
            </a:r>
            <a:r>
              <a:rPr lang="en-US" baseline="0" dirty="0" smtClean="0"/>
              <a:t> there are grocery delivery services such as </a:t>
            </a:r>
            <a:r>
              <a:rPr lang="en-US" baseline="0" dirty="0" err="1" smtClean="0"/>
              <a:t>instacart</a:t>
            </a:r>
            <a:r>
              <a:rPr lang="en-US" baseline="0" dirty="0" smtClean="0"/>
              <a:t>, </a:t>
            </a:r>
            <a:r>
              <a:rPr lang="en-US" baseline="0" dirty="0" err="1" smtClean="0"/>
              <a:t>shipt</a:t>
            </a:r>
            <a:r>
              <a:rPr lang="en-US" baseline="0" dirty="0" smtClean="0"/>
              <a:t>, and </a:t>
            </a:r>
            <a:r>
              <a:rPr lang="en-US" baseline="0" dirty="0" err="1" smtClean="0"/>
              <a:t>wegoshop</a:t>
            </a:r>
            <a:r>
              <a:rPr lang="en-US" baseline="0" dirty="0" smtClean="0"/>
              <a:t> that will deliver your groceries to you.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19</a:t>
            </a:fld>
            <a:endParaRPr lang="en-US"/>
          </a:p>
        </p:txBody>
      </p:sp>
    </p:spTree>
    <p:extLst>
      <p:ext uri="{BB962C8B-B14F-4D97-AF65-F5344CB8AC3E}">
        <p14:creationId xmlns:p14="http://schemas.microsoft.com/office/powerpoint/2010/main" val="1608585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Faculty, think about sharing your favorite</a:t>
            </a:r>
            <a:r>
              <a:rPr lang="en-US" baseline="0" dirty="0" smtClean="0"/>
              <a:t> recipe. Or your favorite cooking tip/technique.</a:t>
            </a:r>
          </a:p>
          <a:p>
            <a:endParaRPr lang="en-US" baseline="0" dirty="0" smtClean="0"/>
          </a:p>
          <a:p>
            <a:r>
              <a:rPr lang="en-US" baseline="0" dirty="0" smtClean="0"/>
              <a:t>I’ll share that I have a bookmark tab for my favorite online recipes. And if I have time, a favorite recipe.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20</a:t>
            </a:fld>
            <a:endParaRPr lang="en-US"/>
          </a:p>
        </p:txBody>
      </p:sp>
    </p:spTree>
    <p:extLst>
      <p:ext uri="{BB962C8B-B14F-4D97-AF65-F5344CB8AC3E}">
        <p14:creationId xmlns:p14="http://schemas.microsoft.com/office/powerpoint/2010/main" val="79803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remind you, this is where today’s talk fits</a:t>
            </a:r>
            <a:r>
              <a:rPr lang="en-US" baseline="0" dirty="0" smtClean="0"/>
              <a:t> into the wellness curriculum. We have had some amazing sessions on social, spiritual, and occupational wellness; and we look forward to emotional and intellectual wellness discussions. But today let’s get physical (no pressure to make that joke </a:t>
            </a:r>
            <a:r>
              <a:rPr lang="en-US" baseline="0" dirty="0" smtClean="0">
                <a:sym typeface="Wingdings"/>
              </a:rPr>
              <a:t>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2</a:t>
            </a:fld>
            <a:endParaRPr lang="en-US"/>
          </a:p>
        </p:txBody>
      </p:sp>
    </p:spTree>
    <p:extLst>
      <p:ext uri="{BB962C8B-B14F-4D97-AF65-F5344CB8AC3E}">
        <p14:creationId xmlns:p14="http://schemas.microsoft.com/office/powerpoint/2010/main" val="668426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want to talk to you all about exercise. </a:t>
            </a:r>
          </a:p>
          <a:p>
            <a:endParaRPr lang="en-US" dirty="0" smtClean="0"/>
          </a:p>
          <a:p>
            <a:r>
              <a:rPr lang="en-US" dirty="0" smtClean="0"/>
              <a:t>First of all, this is what every other specialty thinks we do all the time. We</a:t>
            </a:r>
            <a:r>
              <a:rPr lang="en-US" baseline="0" dirty="0" smtClean="0"/>
              <a:t> are not the golfers. We are the mountain climbing, hiking, kayaking triathletes in the hospital. But what if that isn’t you? You chose the specialty because you love the work, not because you thought the stereotype was cool.</a:t>
            </a:r>
          </a:p>
          <a:p>
            <a:endParaRPr lang="en-US" dirty="0" smtClean="0"/>
          </a:p>
          <a:p>
            <a:r>
              <a:rPr lang="en-US" dirty="0" smtClean="0"/>
              <a:t>So, we all know that it’s good for us, but why? </a:t>
            </a:r>
          </a:p>
          <a:p>
            <a:endParaRPr lang="en-US" dirty="0" smtClean="0"/>
          </a:p>
          <a:p>
            <a:r>
              <a:rPr lang="en-US" dirty="0" smtClean="0"/>
              <a:t>On the EMERA website is a link to the </a:t>
            </a:r>
            <a:r>
              <a:rPr lang="en-US" dirty="0" err="1" smtClean="0"/>
              <a:t>mayoclinic’s</a:t>
            </a:r>
            <a:r>
              <a:rPr lang="en-US" dirty="0" smtClean="0"/>
              <a:t> “7 benefits</a:t>
            </a:r>
            <a:r>
              <a:rPr lang="en-US" baseline="0" dirty="0" smtClean="0"/>
              <a:t> of exercise.” Here they are:</a:t>
            </a:r>
          </a:p>
          <a:p>
            <a:r>
              <a:rPr lang="en-US" baseline="0" dirty="0" smtClean="0"/>
              <a:t>- Controls weight</a:t>
            </a:r>
          </a:p>
          <a:p>
            <a:r>
              <a:rPr lang="en-US" baseline="0" dirty="0" smtClean="0"/>
              <a:t>Combats multiple diseases</a:t>
            </a:r>
          </a:p>
          <a:p>
            <a:r>
              <a:rPr lang="en-US" baseline="0" dirty="0" smtClean="0"/>
              <a:t>Improves mood</a:t>
            </a:r>
          </a:p>
          <a:p>
            <a:r>
              <a:rPr lang="en-US" baseline="0" dirty="0" smtClean="0"/>
              <a:t>Boosts energy</a:t>
            </a:r>
          </a:p>
          <a:p>
            <a:r>
              <a:rPr lang="en-US" baseline="0" dirty="0" smtClean="0"/>
              <a:t>Promotes better sleep</a:t>
            </a:r>
          </a:p>
          <a:p>
            <a:r>
              <a:rPr lang="en-US" baseline="0" dirty="0" smtClean="0"/>
              <a:t>Improves sex drive</a:t>
            </a:r>
          </a:p>
          <a:p>
            <a:r>
              <a:rPr lang="en-US" baseline="0" dirty="0" smtClean="0"/>
              <a:t>And is enjoyable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what do you have time for as a resident?</a:t>
            </a:r>
            <a:endParaRPr lang="en-US" dirty="0" smtClean="0"/>
          </a:p>
          <a:p>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21</a:t>
            </a:fld>
            <a:endParaRPr lang="en-US"/>
          </a:p>
        </p:txBody>
      </p:sp>
    </p:spTree>
    <p:extLst>
      <p:ext uri="{BB962C8B-B14F-4D97-AF65-F5344CB8AC3E}">
        <p14:creationId xmlns:p14="http://schemas.microsoft.com/office/powerpoint/2010/main" val="1460283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recommendations are a minimum of 150 minutes/week of moderate intensity exercise or 75 minutes per week of vigorous</a:t>
            </a:r>
          </a:p>
          <a:p>
            <a:endParaRPr lang="en-US" dirty="0" smtClean="0"/>
          </a:p>
          <a:p>
            <a:r>
              <a:rPr lang="en-US" dirty="0" smtClean="0"/>
              <a:t>Try a combination of things for 1) enjoyment, 2) injury prevention</a:t>
            </a:r>
          </a:p>
          <a:p>
            <a:r>
              <a:rPr lang="en-US" dirty="0" smtClean="0"/>
              <a:t>Include strength training</a:t>
            </a:r>
          </a:p>
          <a:p>
            <a:endParaRPr lang="en-US" dirty="0" smtClean="0"/>
          </a:p>
          <a:p>
            <a:r>
              <a:rPr lang="en-US" dirty="0" smtClean="0"/>
              <a:t>Increase goals if focusing on weight loss</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22</a:t>
            </a:fld>
            <a:endParaRPr lang="en-US"/>
          </a:p>
        </p:txBody>
      </p:sp>
    </p:spTree>
    <p:extLst>
      <p:ext uri="{BB962C8B-B14F-4D97-AF65-F5344CB8AC3E}">
        <p14:creationId xmlns:p14="http://schemas.microsoft.com/office/powerpoint/2010/main" val="191824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adequate sleep, exercise is the #2 behavior associated with </a:t>
            </a:r>
            <a:r>
              <a:rPr lang="en-US" baseline="0" dirty="0" err="1" smtClean="0"/>
              <a:t>reisdent</a:t>
            </a:r>
            <a:r>
              <a:rPr lang="en-US" baseline="0" dirty="0" smtClean="0"/>
              <a:t> physician well-being</a:t>
            </a:r>
          </a:p>
          <a:p>
            <a:endParaRPr lang="en-US" baseline="0" dirty="0" smtClean="0"/>
          </a:p>
          <a:p>
            <a:r>
              <a:rPr lang="en-US" baseline="0" dirty="0" smtClean="0"/>
              <a:t>It has been shown that residents exercise on average 50% less than their </a:t>
            </a:r>
            <a:r>
              <a:rPr lang="en-US" baseline="0" dirty="0" err="1" smtClean="0"/>
              <a:t>attendings</a:t>
            </a:r>
            <a:r>
              <a:rPr lang="en-US" baseline="0" dirty="0" smtClean="0"/>
              <a:t> (regardless of specialty)</a:t>
            </a:r>
          </a:p>
          <a:p>
            <a:endParaRPr lang="en-US" baseline="0" dirty="0" smtClean="0"/>
          </a:p>
          <a:p>
            <a:r>
              <a:rPr lang="en-US" baseline="0" dirty="0" smtClean="0"/>
              <a:t>Some themes in a qualitative study on resident physician exercise:</a:t>
            </a:r>
          </a:p>
          <a:p>
            <a:pPr marL="171450" indent="-171450">
              <a:buFontTx/>
              <a:buChar char="-"/>
            </a:pPr>
            <a:r>
              <a:rPr lang="en-US" baseline="0" dirty="0" smtClean="0"/>
              <a:t>Know that there are different barriers to exercise based on the individual – trends in residents: access to equipment, time; trends in </a:t>
            </a:r>
            <a:r>
              <a:rPr lang="en-US" baseline="0" dirty="0" err="1" smtClean="0"/>
              <a:t>attendings</a:t>
            </a:r>
            <a:r>
              <a:rPr lang="en-US" baseline="0" dirty="0" smtClean="0"/>
              <a:t>: age-related injuries, family time</a:t>
            </a:r>
          </a:p>
          <a:p>
            <a:pPr marL="171450" indent="-171450">
              <a:buFontTx/>
              <a:buChar char="-"/>
            </a:pPr>
            <a:r>
              <a:rPr lang="en-US" baseline="0" dirty="0" smtClean="0"/>
              <a:t>Residents who are frustrated by their inability to exercise are at risk for developing an adversarial relationship with exercise</a:t>
            </a:r>
          </a:p>
          <a:p>
            <a:pPr marL="171450" indent="-171450">
              <a:buFontTx/>
              <a:buChar char="-"/>
            </a:pPr>
            <a:r>
              <a:rPr lang="en-US" baseline="0" dirty="0" smtClean="0"/>
              <a:t>”Fixes”: 1) Focus on short periods of more frequent exercise – bike to work, run after conference, etc. 2) Develop a workplace “exercise culture” -- email the residency to arrange social interaction around a race, volunteer at races, build sports teams in your city. </a:t>
            </a:r>
          </a:p>
        </p:txBody>
      </p:sp>
      <p:sp>
        <p:nvSpPr>
          <p:cNvPr id="4" name="Slide Number Placeholder 3"/>
          <p:cNvSpPr>
            <a:spLocks noGrp="1"/>
          </p:cNvSpPr>
          <p:nvPr>
            <p:ph type="sldNum" sz="quarter" idx="10"/>
          </p:nvPr>
        </p:nvSpPr>
        <p:spPr/>
        <p:txBody>
          <a:bodyPr/>
          <a:lstStyle/>
          <a:p>
            <a:fld id="{11DE2EAB-7AC7-1749-A688-662FEFF3FA07}" type="slidenum">
              <a:rPr lang="en-US" smtClean="0"/>
              <a:pPr/>
              <a:t>23</a:t>
            </a:fld>
            <a:endParaRPr lang="en-US"/>
          </a:p>
        </p:txBody>
      </p:sp>
    </p:spTree>
    <p:extLst>
      <p:ext uri="{BB962C8B-B14F-4D97-AF65-F5344CB8AC3E}">
        <p14:creationId xmlns:p14="http://schemas.microsoft.com/office/powerpoint/2010/main" val="412594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2 minute</a:t>
            </a:r>
            <a:r>
              <a:rPr lang="en-US" baseline="0" dirty="0" smtClean="0"/>
              <a:t> break. </a:t>
            </a:r>
          </a:p>
          <a:p>
            <a:endParaRPr lang="en-US" baseline="0" dirty="0" smtClean="0"/>
          </a:p>
          <a:p>
            <a:r>
              <a:rPr lang="en-US" baseline="0" dirty="0" smtClean="0"/>
              <a:t>Turn to neighbor</a:t>
            </a:r>
          </a:p>
          <a:p>
            <a:endParaRPr lang="en-US" baseline="0" dirty="0" smtClean="0"/>
          </a:p>
          <a:p>
            <a:r>
              <a:rPr lang="en-US" baseline="0" dirty="0" smtClean="0"/>
              <a:t>What do you like to do for exercise? </a:t>
            </a:r>
          </a:p>
          <a:p>
            <a:r>
              <a:rPr lang="en-US" baseline="0" dirty="0" smtClean="0"/>
              <a:t>Do you know anyone who likes to ___?</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24</a:t>
            </a:fld>
            <a:endParaRPr lang="en-US"/>
          </a:p>
        </p:txBody>
      </p:sp>
    </p:spTree>
    <p:extLst>
      <p:ext uri="{BB962C8B-B14F-4D97-AF65-F5344CB8AC3E}">
        <p14:creationId xmlns:p14="http://schemas.microsoft.com/office/powerpoint/2010/main" val="502158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this talk was just advising you to do what your parents tell you to do.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25</a:t>
            </a:fld>
            <a:endParaRPr lang="en-US"/>
          </a:p>
        </p:txBody>
      </p:sp>
    </p:spTree>
    <p:extLst>
      <p:ext uri="{BB962C8B-B14F-4D97-AF65-F5344CB8AC3E}">
        <p14:creationId xmlns:p14="http://schemas.microsoft.com/office/powerpoint/2010/main" val="18070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 want to focus on 4 major topics in physical wellness – health, sleep, food, and exercise. </a:t>
            </a:r>
          </a:p>
          <a:p>
            <a:endParaRPr lang="en-US" dirty="0" smtClean="0"/>
          </a:p>
          <a:p>
            <a:r>
              <a:rPr lang="en-US" dirty="0" smtClean="0"/>
              <a:t>This is our roadmap for the talk. I’ll</a:t>
            </a:r>
            <a:r>
              <a:rPr lang="en-US" baseline="0" dirty="0" smtClean="0"/>
              <a:t> keep coming back to this slide, and I may or may not have a different cat meme every time.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4</a:t>
            </a:fld>
            <a:endParaRPr lang="en-US"/>
          </a:p>
        </p:txBody>
      </p:sp>
    </p:spTree>
    <p:extLst>
      <p:ext uri="{BB962C8B-B14F-4D97-AF65-F5344CB8AC3E}">
        <p14:creationId xmlns:p14="http://schemas.microsoft.com/office/powerpoint/2010/main" val="102211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health screening (well visit) is recommended</a:t>
            </a:r>
            <a:r>
              <a:rPr lang="en-US" baseline="0" dirty="0" smtClean="0"/>
              <a:t> for you every 1-3 years based on risk factors</a:t>
            </a:r>
            <a:endParaRPr lang="en-US" dirty="0" smtClean="0"/>
          </a:p>
        </p:txBody>
      </p:sp>
      <p:sp>
        <p:nvSpPr>
          <p:cNvPr id="4" name="Slide Number Placeholder 3"/>
          <p:cNvSpPr>
            <a:spLocks noGrp="1"/>
          </p:cNvSpPr>
          <p:nvPr>
            <p:ph type="sldNum" sz="quarter" idx="10"/>
          </p:nvPr>
        </p:nvSpPr>
        <p:spPr/>
        <p:txBody>
          <a:bodyPr/>
          <a:lstStyle/>
          <a:p>
            <a:fld id="{11DE2EAB-7AC7-1749-A688-662FEFF3FA07}" type="slidenum">
              <a:rPr lang="en-US" smtClean="0"/>
              <a:pPr/>
              <a:t>5</a:t>
            </a:fld>
            <a:endParaRPr lang="en-US"/>
          </a:p>
        </p:txBody>
      </p:sp>
    </p:spTree>
    <p:extLst>
      <p:ext uri="{BB962C8B-B14F-4D97-AF65-F5344CB8AC3E}">
        <p14:creationId xmlns:p14="http://schemas.microsoft.com/office/powerpoint/2010/main" val="472513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doctors. You should</a:t>
            </a:r>
            <a:r>
              <a:rPr lang="en-US" baseline="0" dirty="0" smtClean="0"/>
              <a:t> know certain key answers – I don’t care how healthy you think you are:</a:t>
            </a:r>
          </a:p>
          <a:p>
            <a:pPr marL="171450" indent="-171450">
              <a:buFontTx/>
              <a:buChar char="-"/>
            </a:pPr>
            <a:r>
              <a:rPr lang="en-US" baseline="0" dirty="0" smtClean="0"/>
              <a:t>What was your last in-office measured blood pressure? Was it normal? </a:t>
            </a:r>
          </a:p>
          <a:p>
            <a:pPr marL="171450" indent="-171450">
              <a:buFontTx/>
              <a:buChar char="-"/>
            </a:pPr>
            <a:r>
              <a:rPr lang="en-US" baseline="0" dirty="0" smtClean="0"/>
              <a:t>How much do you weigh? What is your BMI? </a:t>
            </a:r>
          </a:p>
          <a:p>
            <a:pPr marL="171450" indent="-171450">
              <a:buFontTx/>
              <a:buChar char="-"/>
            </a:pPr>
            <a:r>
              <a:rPr lang="en-US" baseline="0" dirty="0" smtClean="0"/>
              <a:t>Have you had your cholesterol checked? What are your numbers? The American Heart Association now recommends all adults over 20 have their cholesterol checked and discuss cardiovascular risk factors with their doctor at regularly scheduled intervals. The old recommendations were for this in adults over 35</a:t>
            </a:r>
          </a:p>
          <a:p>
            <a:pPr marL="171450" indent="-171450">
              <a:buFontTx/>
              <a:buChar char="-"/>
            </a:pPr>
            <a:r>
              <a:rPr lang="en-US" dirty="0" smtClean="0"/>
              <a:t>Do you need diabetes screening?</a:t>
            </a:r>
            <a:endParaRPr lang="en-US" baseline="0" dirty="0" smtClean="0"/>
          </a:p>
          <a:p>
            <a:pPr marL="171450" indent="-171450">
              <a:buFontTx/>
              <a:buChar char="-"/>
            </a:pPr>
            <a:endParaRPr lang="en-US" baseline="0" dirty="0" smtClean="0"/>
          </a:p>
          <a:p>
            <a:pPr marL="171450" indent="-171450">
              <a:buFontTx/>
              <a:buChar char="-"/>
            </a:pPr>
            <a:r>
              <a:rPr lang="en-US" baseline="0" dirty="0" smtClean="0"/>
              <a:t>Have you previously had abnormal tests that you’ve blown off because 1) you’re invincible, 2) you’re a doctor and a bad patient?</a:t>
            </a:r>
          </a:p>
          <a:p>
            <a:pPr marL="171450" indent="-171450">
              <a:buFontTx/>
              <a:buChar char="-"/>
            </a:pPr>
            <a:r>
              <a:rPr lang="en-US" baseline="0" dirty="0" smtClean="0"/>
              <a:t>Do you need an HIV test? </a:t>
            </a:r>
          </a:p>
          <a:p>
            <a:pPr marL="171450" indent="-171450">
              <a:buFontTx/>
              <a:buChar char="-"/>
            </a:pPr>
            <a:endParaRPr lang="en-US" baseline="0" dirty="0" smtClean="0"/>
          </a:p>
          <a:p>
            <a:pPr marL="171450" indent="-171450">
              <a:buFontTx/>
              <a:buChar char="-"/>
            </a:pPr>
            <a:r>
              <a:rPr lang="en-US" baseline="0" dirty="0" smtClean="0"/>
              <a:t>Besides just cleaning your teeth and looking for cavities, dentists do oral cancer screening as part of their exam</a:t>
            </a:r>
            <a:endParaRPr lang="en-US" dirty="0" smtClean="0"/>
          </a:p>
          <a:p>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6</a:t>
            </a:fld>
            <a:endParaRPr lang="en-US"/>
          </a:p>
        </p:txBody>
      </p:sp>
    </p:spTree>
    <p:extLst>
      <p:ext uri="{BB962C8B-B14F-4D97-AF65-F5344CB8AC3E}">
        <p14:creationId xmlns:p14="http://schemas.microsoft.com/office/powerpoint/2010/main" val="31331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Here are some of my pieces of advice from dealings with doctors as a patient</a:t>
            </a:r>
            <a:r>
              <a:rPr lang="en-US" baseline="0" dirty="0" smtClean="0"/>
              <a:t> (faculty: insert your own if you have others)</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PMD </a:t>
            </a:r>
            <a:r>
              <a:rPr lang="en-US" sz="2400" dirty="0" smtClean="0"/>
              <a:t>referral from someone you know/trust/like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Never ever write your own prescriptions.</a:t>
            </a:r>
            <a:r>
              <a:rPr lang="en-US" sz="2400" baseline="0" dirty="0" smtClean="0"/>
              <a:t> In most of your institutions, that will be explicitly not allowed for residents. Don’t do it.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Don’t blow off real things. Do you need to see a doctor when you have a cold? No. But that progressively worsening RLQ pain with anorexia? Yes.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Take your medicine. Simple, I’ll say it again. Take your medicine.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When I see doctors, I try to let them know I am a doctor relatively early on in the interaction. For everyone who has practiced for a few years, it is always perfectly fine. I am never upset when patients tell me they are a doctor (unless they aren’t) – it makes the interaction much more efficient. But don’t be a jerk about it. </a:t>
            </a:r>
            <a:endParaRPr lang="en-US" sz="24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7</a:t>
            </a:fld>
            <a:endParaRPr lang="en-US"/>
          </a:p>
        </p:txBody>
      </p:sp>
    </p:spTree>
    <p:extLst>
      <p:ext uri="{BB962C8B-B14F-4D97-AF65-F5344CB8AC3E}">
        <p14:creationId xmlns:p14="http://schemas.microsoft.com/office/powerpoint/2010/main" val="1353093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 break:</a:t>
            </a:r>
          </a:p>
          <a:p>
            <a:endParaRPr lang="en-US" dirty="0" smtClean="0"/>
          </a:p>
          <a:p>
            <a:r>
              <a:rPr lang="en-US" dirty="0" smtClean="0"/>
              <a:t>Advise residents to turn to person sitting next to them to ask if they have a primary care doctor. </a:t>
            </a:r>
          </a:p>
          <a:p>
            <a:endParaRPr lang="en-US" dirty="0" smtClean="0"/>
          </a:p>
          <a:p>
            <a:r>
              <a:rPr lang="en-US" dirty="0" smtClean="0"/>
              <a:t>After you are done, ask if anyone</a:t>
            </a:r>
            <a:r>
              <a:rPr lang="en-US" baseline="0" dirty="0" smtClean="0"/>
              <a:t> is willing to share why they do not have a PMD. Then offer advice based on their response.</a:t>
            </a:r>
          </a:p>
          <a:p>
            <a:endParaRPr lang="en-US" baseline="0" dirty="0" smtClean="0"/>
          </a:p>
          <a:p>
            <a:r>
              <a:rPr lang="en-US" baseline="0" dirty="0" smtClean="0"/>
              <a:t>Insurance issues: offer to have your </a:t>
            </a:r>
            <a:r>
              <a:rPr lang="en-US" baseline="0" dirty="0" err="1" smtClean="0"/>
              <a:t>housestaff</a:t>
            </a:r>
            <a:r>
              <a:rPr lang="en-US" baseline="0" dirty="0" smtClean="0"/>
              <a:t> representative discuss with them their concerns</a:t>
            </a:r>
          </a:p>
          <a:p>
            <a:r>
              <a:rPr lang="en-US" baseline="0" dirty="0" smtClean="0"/>
              <a:t>Privacy concerns: does your </a:t>
            </a:r>
            <a:r>
              <a:rPr lang="en-US" baseline="0" dirty="0" err="1" smtClean="0"/>
              <a:t>housestaff</a:t>
            </a:r>
            <a:r>
              <a:rPr lang="en-US" baseline="0" dirty="0" smtClean="0"/>
              <a:t> group have a policy for physicians at your institution? </a:t>
            </a:r>
          </a:p>
          <a:p>
            <a:r>
              <a:rPr lang="en-US" baseline="0" dirty="0" smtClean="0"/>
              <a:t>Time: are there primary care groups in your area open during off hours?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8</a:t>
            </a:fld>
            <a:endParaRPr lang="en-US"/>
          </a:p>
        </p:txBody>
      </p:sp>
    </p:spTree>
    <p:extLst>
      <p:ext uri="{BB962C8B-B14F-4D97-AF65-F5344CB8AC3E}">
        <p14:creationId xmlns:p14="http://schemas.microsoft.com/office/powerpoint/2010/main" val="521732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 safety:</a:t>
            </a:r>
          </a:p>
          <a:p>
            <a:pPr marL="171450" indent="-171450">
              <a:buFontTx/>
              <a:buChar char="-"/>
            </a:pPr>
            <a:r>
              <a:rPr lang="en-US" dirty="0" smtClean="0"/>
              <a:t>Sleep</a:t>
            </a:r>
            <a:r>
              <a:rPr lang="en-US" baseline="0" dirty="0" smtClean="0"/>
              <a:t> deprivation causes amongst resident physicians: increased tolerance for risk, passivity and avoidance of effort, decreased cognitive function, and psychomotor function comparable to alcohol intoxication, and greater dangerous medical complications</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r>
              <a:rPr lang="en-US" baseline="0" dirty="0" smtClean="0"/>
              <a:t>Resident safety:</a:t>
            </a:r>
          </a:p>
          <a:p>
            <a:pPr marL="171450" indent="-171450">
              <a:buFontTx/>
              <a:buChar char="-"/>
            </a:pPr>
            <a:r>
              <a:rPr lang="en-US" baseline="0" dirty="0" smtClean="0"/>
              <a:t>- Sleep deprivation causes </a:t>
            </a:r>
            <a:r>
              <a:rPr lang="en-US" baseline="0" dirty="0" err="1" smtClean="0"/>
              <a:t>incr</a:t>
            </a:r>
            <a:r>
              <a:rPr lang="en-US" baseline="0" dirty="0" smtClean="0"/>
              <a:t> dangerous complications (e.g., needle sticks)</a:t>
            </a:r>
          </a:p>
          <a:p>
            <a:pPr marL="171450" indent="-171450">
              <a:buFontTx/>
              <a:buChar char="-"/>
            </a:pPr>
            <a:r>
              <a:rPr lang="en-US" baseline="0" dirty="0" err="1" smtClean="0"/>
              <a:t>Incr</a:t>
            </a:r>
            <a:r>
              <a:rPr lang="en-US" baseline="0" dirty="0" smtClean="0"/>
              <a:t> risk of car accidents</a:t>
            </a:r>
          </a:p>
        </p:txBody>
      </p:sp>
      <p:sp>
        <p:nvSpPr>
          <p:cNvPr id="4" name="Slide Number Placeholder 3"/>
          <p:cNvSpPr>
            <a:spLocks noGrp="1"/>
          </p:cNvSpPr>
          <p:nvPr>
            <p:ph type="sldNum" sz="quarter" idx="10"/>
          </p:nvPr>
        </p:nvSpPr>
        <p:spPr/>
        <p:txBody>
          <a:bodyPr/>
          <a:lstStyle/>
          <a:p>
            <a:fld id="{11DE2EAB-7AC7-1749-A688-662FEFF3FA07}" type="slidenum">
              <a:rPr lang="en-US" smtClean="0"/>
              <a:pPr/>
              <a:t>9</a:t>
            </a:fld>
            <a:endParaRPr lang="en-US"/>
          </a:p>
        </p:txBody>
      </p:sp>
    </p:spTree>
    <p:extLst>
      <p:ext uri="{BB962C8B-B14F-4D97-AF65-F5344CB8AC3E}">
        <p14:creationId xmlns:p14="http://schemas.microsoft.com/office/powerpoint/2010/main" val="34180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quite a few tools to help you identify your level of sleepiness. </a:t>
            </a:r>
          </a:p>
          <a:p>
            <a:endParaRPr lang="en-US" dirty="0" smtClean="0"/>
          </a:p>
          <a:p>
            <a:r>
              <a:rPr lang="en-US" dirty="0" smtClean="0"/>
              <a:t>In reality, I bet if I just asked all of you how sleepy you all were, you’d say something like, “Uh, I’m pretty sleep I guess” or “I’m super sleepy” and you’d be right. </a:t>
            </a:r>
          </a:p>
          <a:p>
            <a:endParaRPr lang="en-US" dirty="0" smtClean="0"/>
          </a:p>
          <a:p>
            <a:r>
              <a:rPr lang="en-US" dirty="0" smtClean="0"/>
              <a:t>But this formalizes</a:t>
            </a:r>
            <a:r>
              <a:rPr lang="en-US" baseline="0" dirty="0" smtClean="0"/>
              <a:t> that with the scoring system listed on the EMERA website. </a:t>
            </a:r>
            <a:endParaRPr lang="en-US" dirty="0"/>
          </a:p>
        </p:txBody>
      </p:sp>
      <p:sp>
        <p:nvSpPr>
          <p:cNvPr id="4" name="Slide Number Placeholder 3"/>
          <p:cNvSpPr>
            <a:spLocks noGrp="1"/>
          </p:cNvSpPr>
          <p:nvPr>
            <p:ph type="sldNum" sz="quarter" idx="10"/>
          </p:nvPr>
        </p:nvSpPr>
        <p:spPr/>
        <p:txBody>
          <a:bodyPr/>
          <a:lstStyle/>
          <a:p>
            <a:fld id="{11DE2EAB-7AC7-1749-A688-662FEFF3FA07}" type="slidenum">
              <a:rPr lang="en-US" smtClean="0"/>
              <a:pPr/>
              <a:t>10</a:t>
            </a:fld>
            <a:endParaRPr lang="en-US"/>
          </a:p>
        </p:txBody>
      </p:sp>
    </p:spTree>
    <p:extLst>
      <p:ext uri="{BB962C8B-B14F-4D97-AF65-F5344CB8AC3E}">
        <p14:creationId xmlns:p14="http://schemas.microsoft.com/office/powerpoint/2010/main" val="1644877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E8A028-6958-CF49-974A-F36E994441DB}"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C02EE-C8AB-9B40-A4A3-AD23DDD2A82A}"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8A028-6958-CF49-974A-F36E994441DB}"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C02EE-C8AB-9B40-A4A3-AD23DDD2A8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8A028-6958-CF49-974A-F36E994441DB}"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C02EE-C8AB-9B40-A4A3-AD23DDD2A82A}" type="slidenum">
              <a:rPr lang="en-US" smtClean="0"/>
              <a:pPr/>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8A028-6958-CF49-974A-F36E994441DB}"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C02EE-C8AB-9B40-A4A3-AD23DDD2A8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E8A028-6958-CF49-974A-F36E994441DB}"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C02EE-C8AB-9B40-A4A3-AD23DDD2A82A}"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E8A028-6958-CF49-974A-F36E994441DB}" type="datetimeFigureOut">
              <a:rPr lang="en-US" smtClean="0"/>
              <a:pPr/>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C02EE-C8AB-9B40-A4A3-AD23DDD2A8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E8A028-6958-CF49-974A-F36E994441DB}" type="datetimeFigureOut">
              <a:rPr lang="en-US" smtClean="0"/>
              <a:pPr/>
              <a:t>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8C02EE-C8AB-9B40-A4A3-AD23DDD2A8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E8A028-6958-CF49-974A-F36E994441DB}" type="datetimeFigureOut">
              <a:rPr lang="en-US" smtClean="0"/>
              <a:pPr/>
              <a:t>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8C02EE-C8AB-9B40-A4A3-AD23DDD2A8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E8A028-6958-CF49-974A-F36E994441DB}" type="datetimeFigureOut">
              <a:rPr lang="en-US" smtClean="0"/>
              <a:pPr/>
              <a:t>9/20/17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78C02EE-C8AB-9B40-A4A3-AD23DDD2A82A}" type="slidenum">
              <a:rPr lang="en-US" smtClean="0"/>
              <a:pPr/>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8E8A028-6958-CF49-974A-F36E994441DB}" type="datetimeFigureOut">
              <a:rPr lang="en-US" smtClean="0"/>
              <a:pPr/>
              <a:t>9/20/17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78C02EE-C8AB-9B40-A4A3-AD23DDD2A82A}" type="slidenum">
              <a:rPr lang="en-US" smtClean="0"/>
              <a:pPr/>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E8A028-6958-CF49-974A-F36E994441DB}" type="datetimeFigureOut">
              <a:rPr lang="en-US" smtClean="0"/>
              <a:pPr/>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C02EE-C8AB-9B40-A4A3-AD23DDD2A8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8E8A028-6958-CF49-974A-F36E994441DB}" type="datetimeFigureOut">
              <a:rPr lang="en-US" smtClean="0"/>
              <a:pPr/>
              <a:t>9/20/17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78C02EE-C8AB-9B40-A4A3-AD23DDD2A82A}"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539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jpeg"/><Relationship Id="rId5" Type="http://schemas.openxmlformats.org/officeDocument/2006/relationships/image" Target="../media/image24.tiff"/><Relationship Id="rId6" Type="http://schemas.openxmlformats.org/officeDocument/2006/relationships/image" Target="../media/image25.tiff"/><Relationship Id="rId7"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ournals.lww.com/em-news/Fulltext/2017/01000/Special_Report__Who_Lives,_Who_Dies,_Who_Tells.1.aspx"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7189283"/>
          </a:xfrm>
          <a:prstGeom prst="rect">
            <a:avLst/>
          </a:prstGeom>
        </p:spPr>
      </p:pic>
      <p:sp>
        <p:nvSpPr>
          <p:cNvPr id="2" name="Title 1"/>
          <p:cNvSpPr>
            <a:spLocks noGrp="1"/>
          </p:cNvSpPr>
          <p:nvPr>
            <p:ph type="ctrTitle"/>
          </p:nvPr>
        </p:nvSpPr>
        <p:spPr>
          <a:xfrm>
            <a:off x="1066800" y="155007"/>
            <a:ext cx="10058400" cy="2460177"/>
          </a:xfrm>
        </p:spPr>
        <p:txBody>
          <a:bodyPr>
            <a:normAutofit fontScale="90000"/>
          </a:bodyPr>
          <a:lstStyle/>
          <a:p>
            <a:pPr algn="ctr"/>
            <a:r>
              <a:rPr lang="en-US" smtClean="0"/>
              <a:t/>
            </a:r>
            <a:br>
              <a:rPr lang="en-US" smtClean="0"/>
            </a:br>
            <a:r>
              <a:rPr lang="en-US"/>
              <a:t/>
            </a:r>
            <a:br>
              <a:rPr lang="en-US"/>
            </a:br>
            <a:r>
              <a:rPr lang="en-US" smtClean="0"/>
              <a:t>Physical </a:t>
            </a:r>
            <a:r>
              <a:rPr lang="en-US" dirty="0" smtClean="0"/>
              <a:t>Wellness</a:t>
            </a:r>
            <a:br>
              <a:rPr lang="en-US" dirty="0" smtClean="0"/>
            </a:br>
            <a:endParaRPr lang="en-US" dirty="0"/>
          </a:p>
        </p:txBody>
      </p:sp>
      <p:sp>
        <p:nvSpPr>
          <p:cNvPr id="3" name="Subtitle 2"/>
          <p:cNvSpPr>
            <a:spLocks noGrp="1"/>
          </p:cNvSpPr>
          <p:nvPr>
            <p:ph type="subTitle" idx="1"/>
          </p:nvPr>
        </p:nvSpPr>
        <p:spPr>
          <a:xfrm>
            <a:off x="1066800" y="1633054"/>
            <a:ext cx="10058400" cy="1143000"/>
          </a:xfrm>
        </p:spPr>
        <p:txBody>
          <a:bodyPr/>
          <a:lstStyle/>
          <a:p>
            <a:pPr algn="ctr"/>
            <a:r>
              <a:rPr lang="en-US" dirty="0" smtClean="0"/>
              <a:t>EMERA EM resident wellness curriculum</a:t>
            </a:r>
          </a:p>
          <a:p>
            <a:pPr algn="ctr"/>
            <a:r>
              <a:rPr lang="en-US" dirty="0" smtClean="0"/>
              <a:t>Patrick Lank, MD, MS</a:t>
            </a:r>
            <a:endParaRPr lang="en-US" dirty="0"/>
          </a:p>
        </p:txBody>
      </p:sp>
    </p:spTree>
    <p:extLst>
      <p:ext uri="{BB962C8B-B14F-4D97-AF65-F5344CB8AC3E}">
        <p14:creationId xmlns:p14="http://schemas.microsoft.com/office/powerpoint/2010/main" val="1005974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61693" y="0"/>
            <a:ext cx="10329573" cy="6782077"/>
          </a:xfrm>
        </p:spPr>
      </p:pic>
    </p:spTree>
    <p:extLst>
      <p:ext uri="{BB962C8B-B14F-4D97-AF65-F5344CB8AC3E}">
        <p14:creationId xmlns:p14="http://schemas.microsoft.com/office/powerpoint/2010/main" val="1586670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Sleep: Night Shifts</a:t>
            </a:r>
            <a:endParaRPr lang="en-US" dirty="0"/>
          </a:p>
        </p:txBody>
      </p:sp>
      <p:sp>
        <p:nvSpPr>
          <p:cNvPr id="3" name="Content Placeholder 2"/>
          <p:cNvSpPr>
            <a:spLocks noGrp="1"/>
          </p:cNvSpPr>
          <p:nvPr>
            <p:ph idx="1"/>
          </p:nvPr>
        </p:nvSpPr>
        <p:spPr>
          <a:xfrm>
            <a:off x="1097280" y="2940148"/>
            <a:ext cx="10058400" cy="2928946"/>
          </a:xfrm>
        </p:spPr>
        <p:txBody>
          <a:bodyPr>
            <a:normAutofit/>
          </a:bodyPr>
          <a:lstStyle/>
          <a:p>
            <a:pPr algn="r"/>
            <a:r>
              <a:rPr lang="en-US" sz="3000" dirty="0" smtClean="0"/>
              <a:t>They’re not awesome for you</a:t>
            </a:r>
          </a:p>
          <a:p>
            <a:pPr algn="r"/>
            <a:endParaRPr lang="en-US" sz="3000" dirty="0" smtClean="0"/>
          </a:p>
          <a:p>
            <a:pPr algn="r"/>
            <a:r>
              <a:rPr lang="en-US" sz="3000" dirty="0" smtClean="0"/>
              <a:t>You still need sleep</a:t>
            </a:r>
          </a:p>
          <a:p>
            <a:pPr algn="r"/>
            <a:endParaRPr lang="en-US" sz="3000" dirty="0"/>
          </a:p>
        </p:txBody>
      </p:sp>
      <p:pic>
        <p:nvPicPr>
          <p:cNvPr id="4" name="Picture 3"/>
          <p:cNvPicPr>
            <a:picLocks noChangeAspect="1"/>
          </p:cNvPicPr>
          <p:nvPr/>
        </p:nvPicPr>
        <p:blipFill>
          <a:blip r:embed="rId3"/>
          <a:stretch>
            <a:fillRect/>
          </a:stretch>
        </p:blipFill>
        <p:spPr>
          <a:xfrm>
            <a:off x="1097280" y="661181"/>
            <a:ext cx="3278774" cy="4828085"/>
          </a:xfrm>
          <a:prstGeom prst="rect">
            <a:avLst/>
          </a:prstGeom>
        </p:spPr>
      </p:pic>
    </p:spTree>
    <p:extLst>
      <p:ext uri="{BB962C8B-B14F-4D97-AF65-F5344CB8AC3E}">
        <p14:creationId xmlns:p14="http://schemas.microsoft.com/office/powerpoint/2010/main" val="37705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 Night Shifts</a:t>
            </a:r>
            <a:endParaRPr lang="en-US" dirty="0"/>
          </a:p>
        </p:txBody>
      </p:sp>
      <p:sp>
        <p:nvSpPr>
          <p:cNvPr id="3" name="Content Placeholder 2"/>
          <p:cNvSpPr>
            <a:spLocks noGrp="1"/>
          </p:cNvSpPr>
          <p:nvPr>
            <p:ph idx="1"/>
          </p:nvPr>
        </p:nvSpPr>
        <p:spPr/>
        <p:txBody>
          <a:bodyPr/>
          <a:lstStyle/>
          <a:p>
            <a:pPr algn="ctr"/>
            <a:r>
              <a:rPr lang="en-US" dirty="0" smtClean="0"/>
              <a:t>Resources:</a:t>
            </a:r>
          </a:p>
          <a:p>
            <a:pPr algn="ctr"/>
            <a:endParaRPr lang="en-US" dirty="0"/>
          </a:p>
          <a:p>
            <a:r>
              <a:rPr lang="en-US" dirty="0" smtClean="0"/>
              <a:t>- Sleep Anchoring (link on EMERA website)</a:t>
            </a:r>
          </a:p>
          <a:p>
            <a:endParaRPr lang="en-US" dirty="0"/>
          </a:p>
          <a:p>
            <a:r>
              <a:rPr lang="en-US" dirty="0" smtClean="0"/>
              <a:t>- Black out systems</a:t>
            </a:r>
          </a:p>
          <a:p>
            <a:endParaRPr lang="en-US" dirty="0"/>
          </a:p>
          <a:p>
            <a:r>
              <a:rPr lang="en-US" dirty="0" smtClean="0"/>
              <a:t>- Funny blogs</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5870" y="2260740"/>
            <a:ext cx="3222543" cy="341557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5142" y="2403459"/>
            <a:ext cx="6386858" cy="290790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8150" y="2260740"/>
            <a:ext cx="5551876" cy="3258208"/>
          </a:xfrm>
          <a:prstGeom prst="rect">
            <a:avLst/>
          </a:prstGeom>
        </p:spPr>
      </p:pic>
    </p:spTree>
    <p:extLst>
      <p:ext uri="{BB962C8B-B14F-4D97-AF65-F5344CB8AC3E}">
        <p14:creationId xmlns:p14="http://schemas.microsoft.com/office/powerpoint/2010/main" val="79912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475" y="525754"/>
            <a:ext cx="3277773" cy="1450757"/>
          </a:xfrm>
        </p:spPr>
        <p:txBody>
          <a:bodyPr/>
          <a:lstStyle/>
          <a:p>
            <a:pPr algn="ctr"/>
            <a:r>
              <a:rPr lang="en-US" dirty="0"/>
              <a:t> </a:t>
            </a:r>
            <a:r>
              <a:rPr lang="en-US" dirty="0" smtClean="0"/>
              <a:t>2 minutes</a:t>
            </a:r>
            <a:endParaRPr lang="en-US" dirty="0"/>
          </a:p>
        </p:txBody>
      </p:sp>
      <p:sp>
        <p:nvSpPr>
          <p:cNvPr id="3" name="Content Placeholder 2"/>
          <p:cNvSpPr>
            <a:spLocks noGrp="1"/>
          </p:cNvSpPr>
          <p:nvPr>
            <p:ph idx="1"/>
          </p:nvPr>
        </p:nvSpPr>
        <p:spPr>
          <a:xfrm>
            <a:off x="3179298" y="525754"/>
            <a:ext cx="9861452" cy="2253697"/>
          </a:xfrm>
        </p:spPr>
        <p:txBody>
          <a:bodyPr>
            <a:normAutofit/>
          </a:bodyPr>
          <a:lstStyle/>
          <a:p>
            <a:endParaRPr lang="en-US" dirty="0"/>
          </a:p>
          <a:p>
            <a:r>
              <a:rPr lang="en-US" sz="2400" dirty="0" smtClean="0"/>
              <a:t>How many hours have you slept in the last 3 days? </a:t>
            </a:r>
          </a:p>
          <a:p>
            <a:endParaRPr lang="en-US" sz="2400" dirty="0"/>
          </a:p>
          <a:p>
            <a:r>
              <a:rPr lang="en-US" sz="2400" dirty="0" smtClean="0"/>
              <a:t>Do you have symptoms of sleep deprivation?</a:t>
            </a:r>
            <a:endParaRPr lang="en-US" sz="24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65833" y="2233205"/>
            <a:ext cx="2949502" cy="4624795"/>
          </a:xfrm>
          <a:prstGeom prst="rect">
            <a:avLst/>
          </a:prstGeom>
        </p:spPr>
      </p:pic>
      <p:pic>
        <p:nvPicPr>
          <p:cNvPr id="5" name="Picture 4"/>
          <p:cNvPicPr>
            <a:picLocks noChangeAspect="1"/>
          </p:cNvPicPr>
          <p:nvPr/>
        </p:nvPicPr>
        <p:blipFill>
          <a:blip r:embed="rId4"/>
          <a:stretch>
            <a:fillRect/>
          </a:stretch>
        </p:blipFill>
        <p:spPr>
          <a:xfrm>
            <a:off x="1540411" y="2951825"/>
            <a:ext cx="5334000" cy="3733800"/>
          </a:xfrm>
          <a:prstGeom prst="rect">
            <a:avLst/>
          </a:prstGeom>
        </p:spPr>
      </p:pic>
    </p:spTree>
    <p:extLst>
      <p:ext uri="{BB962C8B-B14F-4D97-AF65-F5344CB8AC3E}">
        <p14:creationId xmlns:p14="http://schemas.microsoft.com/office/powerpoint/2010/main" val="2003559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a:t>
            </a:r>
            <a:endParaRPr lang="en-US" dirty="0"/>
          </a:p>
        </p:txBody>
      </p:sp>
      <p:sp>
        <p:nvSpPr>
          <p:cNvPr id="3" name="Content Placeholder 2"/>
          <p:cNvSpPr>
            <a:spLocks noGrp="1"/>
          </p:cNvSpPr>
          <p:nvPr>
            <p:ph idx="1"/>
          </p:nvPr>
        </p:nvSpPr>
        <p:spPr/>
        <p:txBody>
          <a:bodyPr/>
          <a:lstStyle/>
          <a:p>
            <a:r>
              <a:rPr lang="en-US" dirty="0" smtClean="0"/>
              <a:t>Intro diet stuff</a:t>
            </a:r>
          </a:p>
          <a:p>
            <a:endParaRPr lang="en-US" dirty="0"/>
          </a:p>
          <a:p>
            <a:r>
              <a:rPr lang="en-US" dirty="0" smtClean="0"/>
              <a:t>Cat meme</a:t>
            </a:r>
            <a:endParaRPr lang="en-US" dirty="0"/>
          </a:p>
        </p:txBody>
      </p:sp>
      <p:pic>
        <p:nvPicPr>
          <p:cNvPr id="4" name="Picture 3"/>
          <p:cNvPicPr>
            <a:picLocks noChangeAspect="1"/>
          </p:cNvPicPr>
          <p:nvPr/>
        </p:nvPicPr>
        <p:blipFill>
          <a:blip r:embed="rId3"/>
          <a:stretch>
            <a:fillRect/>
          </a:stretch>
        </p:blipFill>
        <p:spPr>
          <a:xfrm>
            <a:off x="0" y="-599194"/>
            <a:ext cx="12192000" cy="8056388"/>
          </a:xfrm>
          <a:prstGeom prst="rect">
            <a:avLst/>
          </a:prstGeom>
        </p:spPr>
      </p:pic>
      <p:sp>
        <p:nvSpPr>
          <p:cNvPr id="5" name="TextBox 4"/>
          <p:cNvSpPr txBox="1"/>
          <p:nvPr/>
        </p:nvSpPr>
        <p:spPr>
          <a:xfrm rot="19303707">
            <a:off x="2771335" y="2323708"/>
            <a:ext cx="2025170" cy="1015663"/>
          </a:xfrm>
          <a:prstGeom prst="rect">
            <a:avLst/>
          </a:prstGeom>
          <a:noFill/>
        </p:spPr>
        <p:txBody>
          <a:bodyPr wrap="none" rtlCol="0">
            <a:spAutoFit/>
          </a:bodyPr>
          <a:lstStyle/>
          <a:p>
            <a:r>
              <a:rPr lang="en-US" sz="6000" dirty="0" smtClean="0"/>
              <a:t>FOOD</a:t>
            </a:r>
            <a:endParaRPr lang="en-US" sz="6000" dirty="0"/>
          </a:p>
        </p:txBody>
      </p:sp>
    </p:spTree>
    <p:extLst>
      <p:ext uri="{BB962C8B-B14F-4D97-AF65-F5344CB8AC3E}">
        <p14:creationId xmlns:p14="http://schemas.microsoft.com/office/powerpoint/2010/main" val="1850473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863862"/>
            <a:ext cx="3390314" cy="1450757"/>
          </a:xfrm>
        </p:spPr>
        <p:txBody>
          <a:bodyPr/>
          <a:lstStyle/>
          <a:p>
            <a:pPr algn="ctr"/>
            <a:r>
              <a:rPr lang="en-US" dirty="0" err="1" smtClean="0"/>
              <a:t>MyPlate</a:t>
            </a:r>
            <a:r>
              <a:rPr lang="en-US" dirty="0"/>
              <a:t/>
            </a:r>
            <a:br>
              <a:rPr lang="en-US" dirty="0"/>
            </a:br>
            <a:endParaRPr lang="en-US" dirty="0"/>
          </a:p>
        </p:txBody>
      </p:sp>
      <p:sp>
        <p:nvSpPr>
          <p:cNvPr id="3" name="Content Placeholder 2"/>
          <p:cNvSpPr>
            <a:spLocks noGrp="1"/>
          </p:cNvSpPr>
          <p:nvPr>
            <p:ph idx="1"/>
          </p:nvPr>
        </p:nvSpPr>
        <p:spPr>
          <a:xfrm>
            <a:off x="1097280" y="1845734"/>
            <a:ext cx="3530991" cy="4023360"/>
          </a:xfrm>
        </p:spPr>
        <p:txBody>
          <a:bodyPr/>
          <a:lstStyle/>
          <a:p>
            <a:pPr algn="ctr"/>
            <a:endParaRPr lang="en-US" u="sng" dirty="0"/>
          </a:p>
          <a:p>
            <a:pPr>
              <a:buFont typeface="AppleColorEmoji" charset="0"/>
              <a:buChar char="🍎"/>
            </a:pPr>
            <a:r>
              <a:rPr lang="en-US" sz="2300" dirty="0" smtClean="0"/>
              <a:t> Current USDA Food Guide</a:t>
            </a:r>
          </a:p>
          <a:p>
            <a:pPr>
              <a:buFont typeface="AppleColorEmoji" charset="0"/>
              <a:buChar char="🍎"/>
            </a:pPr>
            <a:endParaRPr lang="en-US" sz="2300" dirty="0" smtClean="0"/>
          </a:p>
          <a:p>
            <a:pPr>
              <a:buFont typeface="AppleColorEmoji" charset="0"/>
              <a:buChar char="🍌"/>
            </a:pPr>
            <a:r>
              <a:rPr lang="en-US" sz="2300" dirty="0" smtClean="0"/>
              <a:t>Encourages variety</a:t>
            </a:r>
          </a:p>
          <a:p>
            <a:pPr>
              <a:buFont typeface="AppleColorEmoji" charset="0"/>
              <a:buChar char="🍌"/>
            </a:pPr>
            <a:endParaRPr lang="en-US" sz="2300" dirty="0" smtClean="0"/>
          </a:p>
          <a:p>
            <a:pPr>
              <a:buFont typeface="AppleColorEmoji" charset="0"/>
              <a:buChar char="🍆"/>
            </a:pPr>
            <a:r>
              <a:rPr lang="en-US" sz="2300" dirty="0" smtClean="0"/>
              <a:t>Decent online resources</a:t>
            </a:r>
            <a:endParaRPr lang="en-US" sz="23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8271" y="-25151"/>
            <a:ext cx="7563729" cy="6876117"/>
          </a:xfrm>
          <a:prstGeom prst="rect">
            <a:avLst/>
          </a:prstGeom>
        </p:spPr>
      </p:pic>
    </p:spTree>
    <p:extLst>
      <p:ext uri="{BB962C8B-B14F-4D97-AF65-F5344CB8AC3E}">
        <p14:creationId xmlns:p14="http://schemas.microsoft.com/office/powerpoint/2010/main" val="18439772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a:t>
            </a:r>
            <a:endParaRPr lang="en-US" dirty="0"/>
          </a:p>
        </p:txBody>
      </p:sp>
      <p:sp>
        <p:nvSpPr>
          <p:cNvPr id="3" name="Content Placeholder 2"/>
          <p:cNvSpPr>
            <a:spLocks noGrp="1"/>
          </p:cNvSpPr>
          <p:nvPr>
            <p:ph idx="1"/>
          </p:nvPr>
        </p:nvSpPr>
        <p:spPr/>
        <p:txBody>
          <a:bodyPr/>
          <a:lstStyle/>
          <a:p>
            <a:r>
              <a:rPr lang="en-US" dirty="0" smtClean="0"/>
              <a:t>Find dietician slides – good meals at national chains? </a:t>
            </a:r>
            <a:endParaRPr lang="en-US" dirty="0"/>
          </a:p>
        </p:txBody>
      </p:sp>
      <p:pic>
        <p:nvPicPr>
          <p:cNvPr id="4" name="Picture 3"/>
          <p:cNvPicPr>
            <a:picLocks noChangeAspect="1"/>
          </p:cNvPicPr>
          <p:nvPr/>
        </p:nvPicPr>
        <p:blipFill>
          <a:blip r:embed="rId3"/>
          <a:stretch>
            <a:fillRect/>
          </a:stretch>
        </p:blipFill>
        <p:spPr>
          <a:xfrm>
            <a:off x="0" y="-548640"/>
            <a:ext cx="12192000" cy="7406640"/>
          </a:xfrm>
          <a:prstGeom prst="rect">
            <a:avLst/>
          </a:prstGeom>
        </p:spPr>
      </p:pic>
      <p:sp>
        <p:nvSpPr>
          <p:cNvPr id="5" name="TextBox 4"/>
          <p:cNvSpPr txBox="1"/>
          <p:nvPr/>
        </p:nvSpPr>
        <p:spPr>
          <a:xfrm>
            <a:off x="747158" y="618979"/>
            <a:ext cx="4207691" cy="1754326"/>
          </a:xfrm>
          <a:prstGeom prst="rect">
            <a:avLst/>
          </a:prstGeom>
          <a:noFill/>
        </p:spPr>
        <p:txBody>
          <a:bodyPr wrap="none" rtlCol="0">
            <a:spAutoFit/>
          </a:bodyPr>
          <a:lstStyle/>
          <a:p>
            <a:pPr algn="ctr"/>
            <a:r>
              <a:rPr lang="en-US" sz="3600" dirty="0" smtClean="0"/>
              <a:t>Fads don’t work</a:t>
            </a:r>
          </a:p>
          <a:p>
            <a:pPr algn="ctr"/>
            <a:endParaRPr lang="en-US" sz="3600" dirty="0"/>
          </a:p>
          <a:p>
            <a:pPr algn="ctr"/>
            <a:r>
              <a:rPr lang="en-US" sz="3600" dirty="0" smtClean="0"/>
              <a:t>There’s no “evil” food</a:t>
            </a:r>
            <a:endParaRPr lang="en-US" sz="3600" dirty="0"/>
          </a:p>
        </p:txBody>
      </p:sp>
    </p:spTree>
    <p:extLst>
      <p:ext uri="{BB962C8B-B14F-4D97-AF65-F5344CB8AC3E}">
        <p14:creationId xmlns:p14="http://schemas.microsoft.com/office/powerpoint/2010/main" val="21022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Fiber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77156745"/>
              </p:ext>
            </p:extLst>
          </p:nvPr>
        </p:nvGraphicFramePr>
        <p:xfrm>
          <a:off x="1096963" y="1846263"/>
          <a:ext cx="10058400" cy="4079240"/>
        </p:xfrm>
        <a:graphic>
          <a:graphicData uri="http://schemas.openxmlformats.org/drawingml/2006/table">
            <a:tbl>
              <a:tblPr firstRow="1" bandRow="1">
                <a:tableStyleId>{5C22544A-7EE6-4342-B048-85BDC9FD1C3A}</a:tableStyleId>
              </a:tblPr>
              <a:tblGrid>
                <a:gridCol w="5029200"/>
                <a:gridCol w="5029200"/>
              </a:tblGrid>
              <a:tr h="370840">
                <a:tc>
                  <a:txBody>
                    <a:bodyPr/>
                    <a:lstStyle/>
                    <a:p>
                      <a:r>
                        <a:rPr lang="en-US" dirty="0" smtClean="0"/>
                        <a:t>Instead of Eating</a:t>
                      </a:r>
                      <a:r>
                        <a:rPr lang="en-US" baseline="0" dirty="0" smtClean="0"/>
                        <a:t> This:</a:t>
                      </a:r>
                      <a:endParaRPr lang="en-US" dirty="0"/>
                    </a:p>
                  </a:txBody>
                  <a:tcPr/>
                </a:tc>
                <a:tc>
                  <a:txBody>
                    <a:bodyPr/>
                    <a:lstStyle/>
                    <a:p>
                      <a:r>
                        <a:rPr lang="en-US" dirty="0" smtClean="0"/>
                        <a:t>Eat This:</a:t>
                      </a:r>
                      <a:endParaRPr lang="en-US" dirty="0"/>
                    </a:p>
                  </a:txBody>
                  <a:tcPr/>
                </a:tc>
              </a:tr>
              <a:tr h="370840">
                <a:tc>
                  <a:txBody>
                    <a:bodyPr/>
                    <a:lstStyle/>
                    <a:p>
                      <a:r>
                        <a:rPr lang="en-US" dirty="0" smtClean="0"/>
                        <a:t>Corn flakes</a:t>
                      </a:r>
                      <a:endParaRPr lang="en-US" dirty="0"/>
                    </a:p>
                  </a:txBody>
                  <a:tcPr/>
                </a:tc>
                <a:tc>
                  <a:txBody>
                    <a:bodyPr/>
                    <a:lstStyle/>
                    <a:p>
                      <a:r>
                        <a:rPr lang="en-US" dirty="0" smtClean="0"/>
                        <a:t>Oatmeal</a:t>
                      </a:r>
                      <a:endParaRPr lang="en-US" dirty="0"/>
                    </a:p>
                  </a:txBody>
                  <a:tcPr/>
                </a:tc>
              </a:tr>
              <a:tr h="370840">
                <a:tc>
                  <a:txBody>
                    <a:bodyPr/>
                    <a:lstStyle/>
                    <a:p>
                      <a:r>
                        <a:rPr lang="en-US" dirty="0" smtClean="0"/>
                        <a:t>Apple juice</a:t>
                      </a:r>
                      <a:endParaRPr lang="en-US" dirty="0"/>
                    </a:p>
                  </a:txBody>
                  <a:tcPr/>
                </a:tc>
                <a:tc>
                  <a:txBody>
                    <a:bodyPr/>
                    <a:lstStyle/>
                    <a:p>
                      <a:r>
                        <a:rPr lang="en-US" dirty="0" smtClean="0"/>
                        <a:t>Apple</a:t>
                      </a:r>
                      <a:endParaRPr lang="en-US" dirty="0"/>
                    </a:p>
                  </a:txBody>
                  <a:tcPr/>
                </a:tc>
              </a:tr>
              <a:tr h="370840">
                <a:tc>
                  <a:txBody>
                    <a:bodyPr/>
                    <a:lstStyle/>
                    <a:p>
                      <a:r>
                        <a:rPr lang="en-US" dirty="0" smtClean="0"/>
                        <a:t>Omelet</a:t>
                      </a:r>
                      <a:endParaRPr lang="en-US" dirty="0"/>
                    </a:p>
                  </a:txBody>
                  <a:tcPr/>
                </a:tc>
                <a:tc>
                  <a:txBody>
                    <a:bodyPr/>
                    <a:lstStyle/>
                    <a:p>
                      <a:r>
                        <a:rPr lang="en-US" dirty="0" smtClean="0"/>
                        <a:t>Veggie omelet</a:t>
                      </a:r>
                      <a:endParaRPr lang="en-US" dirty="0"/>
                    </a:p>
                  </a:txBody>
                  <a:tcPr/>
                </a:tc>
              </a:tr>
              <a:tr h="370840">
                <a:tc>
                  <a:txBody>
                    <a:bodyPr/>
                    <a:lstStyle/>
                    <a:p>
                      <a:r>
                        <a:rPr lang="en-US" dirty="0" smtClean="0"/>
                        <a:t>Hamburger</a:t>
                      </a:r>
                      <a:endParaRPr lang="en-US" dirty="0"/>
                    </a:p>
                  </a:txBody>
                  <a:tcPr/>
                </a:tc>
                <a:tc>
                  <a:txBody>
                    <a:bodyPr/>
                    <a:lstStyle/>
                    <a:p>
                      <a:r>
                        <a:rPr lang="en-US" dirty="0" smtClean="0"/>
                        <a:t>Veggie burger</a:t>
                      </a:r>
                      <a:endParaRPr lang="en-US" dirty="0"/>
                    </a:p>
                  </a:txBody>
                  <a:tcPr/>
                </a:tc>
              </a:tr>
              <a:tr h="370840">
                <a:tc>
                  <a:txBody>
                    <a:bodyPr/>
                    <a:lstStyle/>
                    <a:p>
                      <a:r>
                        <a:rPr lang="en-US" dirty="0" smtClean="0"/>
                        <a:t>Chili con carne</a:t>
                      </a:r>
                      <a:endParaRPr lang="en-US" dirty="0"/>
                    </a:p>
                  </a:txBody>
                  <a:tcPr/>
                </a:tc>
                <a:tc>
                  <a:txBody>
                    <a:bodyPr/>
                    <a:lstStyle/>
                    <a:p>
                      <a:r>
                        <a:rPr lang="en-US" dirty="0" smtClean="0"/>
                        <a:t>Chili w beans,</a:t>
                      </a:r>
                      <a:r>
                        <a:rPr lang="en-US" baseline="0" dirty="0" smtClean="0"/>
                        <a:t> vegetables, etc.</a:t>
                      </a:r>
                      <a:endParaRPr lang="en-US" dirty="0"/>
                    </a:p>
                  </a:txBody>
                  <a:tcPr/>
                </a:tc>
              </a:tr>
              <a:tr h="370840">
                <a:tc>
                  <a:txBody>
                    <a:bodyPr/>
                    <a:lstStyle/>
                    <a:p>
                      <a:r>
                        <a:rPr lang="en-US" dirty="0" smtClean="0"/>
                        <a:t>Rice</a:t>
                      </a:r>
                      <a:endParaRPr lang="en-US" dirty="0"/>
                    </a:p>
                  </a:txBody>
                  <a:tcPr/>
                </a:tc>
                <a:tc>
                  <a:txBody>
                    <a:bodyPr/>
                    <a:lstStyle/>
                    <a:p>
                      <a:r>
                        <a:rPr lang="en-US" dirty="0" smtClean="0"/>
                        <a:t>Quinoa or barley</a:t>
                      </a:r>
                      <a:endParaRPr lang="en-US" dirty="0"/>
                    </a:p>
                  </a:txBody>
                  <a:tcPr/>
                </a:tc>
              </a:tr>
              <a:tr h="370840">
                <a:tc>
                  <a:txBody>
                    <a:bodyPr/>
                    <a:lstStyle/>
                    <a:p>
                      <a:r>
                        <a:rPr lang="en-US" dirty="0" smtClean="0"/>
                        <a:t>Pretzels</a:t>
                      </a:r>
                      <a:endParaRPr lang="en-US" dirty="0"/>
                    </a:p>
                  </a:txBody>
                  <a:tcPr/>
                </a:tc>
                <a:tc>
                  <a:txBody>
                    <a:bodyPr/>
                    <a:lstStyle/>
                    <a:p>
                      <a:r>
                        <a:rPr lang="en-US" dirty="0" smtClean="0"/>
                        <a:t>Popcorn</a:t>
                      </a:r>
                      <a:endParaRPr lang="en-US" dirty="0"/>
                    </a:p>
                  </a:txBody>
                  <a:tcPr/>
                </a:tc>
              </a:tr>
              <a:tr h="370840">
                <a:tc>
                  <a:txBody>
                    <a:bodyPr/>
                    <a:lstStyle/>
                    <a:p>
                      <a:endParaRPr lang="en-US" dirty="0"/>
                    </a:p>
                  </a:txBody>
                  <a:tcPr/>
                </a:tc>
                <a:tc>
                  <a:txBody>
                    <a:bodyPr/>
                    <a:lstStyle/>
                    <a:p>
                      <a:endParaRPr lang="en-US"/>
                    </a:p>
                  </a:txBody>
                  <a:tcPr/>
                </a:tc>
              </a:tr>
              <a:tr h="370840">
                <a:tc>
                  <a:txBody>
                    <a:bodyPr/>
                    <a:lstStyle/>
                    <a:p>
                      <a:r>
                        <a:rPr lang="en-US" dirty="0" smtClean="0"/>
                        <a:t>Throw some berries on it</a:t>
                      </a:r>
                      <a:endParaRPr lang="en-US" dirty="0"/>
                    </a:p>
                  </a:txBody>
                  <a:tcPr/>
                </a:tc>
                <a:tc>
                  <a:txBody>
                    <a:bodyPr/>
                    <a:lstStyle/>
                    <a:p>
                      <a:endParaRPr lang="en-US" dirty="0"/>
                    </a:p>
                  </a:txBody>
                  <a:tcPr/>
                </a:tc>
              </a:tr>
              <a:tr h="370840">
                <a:tc>
                  <a:txBody>
                    <a:bodyPr/>
                    <a:lstStyle/>
                    <a:p>
                      <a:r>
                        <a:rPr lang="en-US" dirty="0" smtClean="0"/>
                        <a:t>Throw some veggies on it</a:t>
                      </a:r>
                      <a:endParaRPr lang="en-US" dirty="0"/>
                    </a:p>
                  </a:txBody>
                  <a:tcPr/>
                </a:tc>
                <a:tc>
                  <a:txBody>
                    <a:bodyPr/>
                    <a:lstStyle/>
                    <a:p>
                      <a:endParaRPr lang="en-US" dirty="0"/>
                    </a:p>
                  </a:txBody>
                  <a:tcPr/>
                </a:tc>
              </a:tr>
            </a:tbl>
          </a:graphicData>
        </a:graphic>
      </p:graphicFrame>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1465" y="4178864"/>
            <a:ext cx="3840870" cy="2166251"/>
          </a:xfrm>
          <a:prstGeom prst="rect">
            <a:avLst/>
          </a:prstGeom>
        </p:spPr>
      </p:pic>
      <p:sp>
        <p:nvSpPr>
          <p:cNvPr id="6" name="TextBox 5"/>
          <p:cNvSpPr txBox="1"/>
          <p:nvPr/>
        </p:nvSpPr>
        <p:spPr>
          <a:xfrm>
            <a:off x="168812" y="6345115"/>
            <a:ext cx="3942939" cy="369332"/>
          </a:xfrm>
          <a:prstGeom prst="rect">
            <a:avLst/>
          </a:prstGeom>
          <a:noFill/>
        </p:spPr>
        <p:txBody>
          <a:bodyPr wrap="none" rtlCol="0">
            <a:spAutoFit/>
          </a:bodyPr>
          <a:lstStyle/>
          <a:p>
            <a:r>
              <a:rPr lang="en-US" dirty="0" smtClean="0"/>
              <a:t>Credit: Kelly </a:t>
            </a:r>
            <a:r>
              <a:rPr lang="en-US" dirty="0" err="1" smtClean="0"/>
              <a:t>Wicklander</a:t>
            </a:r>
            <a:r>
              <a:rPr lang="en-US" dirty="0" smtClean="0"/>
              <a:t>, RD, LDN, CNSC </a:t>
            </a:r>
            <a:endParaRPr lang="en-US" dirty="0"/>
          </a:p>
        </p:txBody>
      </p:sp>
    </p:spTree>
    <p:extLst>
      <p:ext uri="{BB962C8B-B14F-4D97-AF65-F5344CB8AC3E}">
        <p14:creationId xmlns:p14="http://schemas.microsoft.com/office/powerpoint/2010/main" val="727064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Fat Intake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2954540"/>
              </p:ext>
            </p:extLst>
          </p:nvPr>
        </p:nvGraphicFramePr>
        <p:xfrm>
          <a:off x="1096963" y="1846263"/>
          <a:ext cx="10058400" cy="3337560"/>
        </p:xfrm>
        <a:graphic>
          <a:graphicData uri="http://schemas.openxmlformats.org/drawingml/2006/table">
            <a:tbl>
              <a:tblPr firstRow="1" bandRow="1">
                <a:tableStyleId>{5C22544A-7EE6-4342-B048-85BDC9FD1C3A}</a:tableStyleId>
              </a:tblPr>
              <a:tblGrid>
                <a:gridCol w="5029200"/>
                <a:gridCol w="5029200"/>
              </a:tblGrid>
              <a:tr h="370840">
                <a:tc>
                  <a:txBody>
                    <a:bodyPr/>
                    <a:lstStyle/>
                    <a:p>
                      <a:r>
                        <a:rPr lang="en-US" dirty="0" smtClean="0"/>
                        <a:t>Skip</a:t>
                      </a:r>
                      <a:endParaRPr lang="en-US" dirty="0"/>
                    </a:p>
                  </a:txBody>
                  <a:tcPr/>
                </a:tc>
                <a:tc>
                  <a:txBody>
                    <a:bodyPr/>
                    <a:lstStyle/>
                    <a:p>
                      <a:r>
                        <a:rPr lang="en-US" dirty="0" smtClean="0"/>
                        <a:t>Swap in </a:t>
                      </a:r>
                      <a:endParaRPr lang="en-US" dirty="0"/>
                    </a:p>
                  </a:txBody>
                  <a:tcPr/>
                </a:tc>
              </a:tr>
              <a:tr h="370840">
                <a:tc>
                  <a:txBody>
                    <a:bodyPr/>
                    <a:lstStyle/>
                    <a:p>
                      <a:r>
                        <a:rPr lang="en-US" dirty="0" smtClean="0"/>
                        <a:t>Cheese (</a:t>
                      </a:r>
                      <a:r>
                        <a:rPr lang="en-US" dirty="0" err="1" smtClean="0"/>
                        <a:t>ummm</a:t>
                      </a:r>
                      <a:r>
                        <a:rPr lang="is-IS" dirty="0" smtClean="0"/>
                        <a:t>… no)</a:t>
                      </a:r>
                      <a:endParaRPr lang="en-US" dirty="0"/>
                    </a:p>
                  </a:txBody>
                  <a:tcPr/>
                </a:tc>
                <a:tc>
                  <a:txBody>
                    <a:bodyPr/>
                    <a:lstStyle/>
                    <a:p>
                      <a:r>
                        <a:rPr lang="en-US" dirty="0" smtClean="0"/>
                        <a:t>Avocado and nuts (well</a:t>
                      </a:r>
                      <a:r>
                        <a:rPr lang="en-US" baseline="0" dirty="0" smtClean="0"/>
                        <a:t> these are pretty good)</a:t>
                      </a:r>
                      <a:endParaRPr lang="en-US" dirty="0"/>
                    </a:p>
                  </a:txBody>
                  <a:tcPr/>
                </a:tc>
              </a:tr>
              <a:tr h="370840">
                <a:tc>
                  <a:txBody>
                    <a:bodyPr/>
                    <a:lstStyle/>
                    <a:p>
                      <a:r>
                        <a:rPr lang="en-US" dirty="0" smtClean="0"/>
                        <a:t>Sour cream</a:t>
                      </a:r>
                      <a:endParaRPr lang="en-US" dirty="0"/>
                    </a:p>
                  </a:txBody>
                  <a:tcPr/>
                </a:tc>
                <a:tc>
                  <a:txBody>
                    <a:bodyPr/>
                    <a:lstStyle/>
                    <a:p>
                      <a:r>
                        <a:rPr lang="en-US" dirty="0" smtClean="0"/>
                        <a:t>Plain </a:t>
                      </a:r>
                      <a:r>
                        <a:rPr lang="en-US" dirty="0" err="1" smtClean="0"/>
                        <a:t>greek</a:t>
                      </a:r>
                      <a:r>
                        <a:rPr lang="en-US" dirty="0" smtClean="0"/>
                        <a:t> yogurt</a:t>
                      </a:r>
                      <a:endParaRPr lang="en-US" dirty="0"/>
                    </a:p>
                  </a:txBody>
                  <a:tcPr/>
                </a:tc>
              </a:tr>
              <a:tr h="370840">
                <a:tc>
                  <a:txBody>
                    <a:bodyPr/>
                    <a:lstStyle/>
                    <a:p>
                      <a:r>
                        <a:rPr lang="en-US" dirty="0" smtClean="0"/>
                        <a:t>Butter</a:t>
                      </a:r>
                      <a:endParaRPr lang="en-US" dirty="0"/>
                    </a:p>
                  </a:txBody>
                  <a:tcPr/>
                </a:tc>
                <a:tc>
                  <a:txBody>
                    <a:bodyPr/>
                    <a:lstStyle/>
                    <a:p>
                      <a:r>
                        <a:rPr lang="en-US" dirty="0" smtClean="0"/>
                        <a:t>Nut butters, olive oil, grapeseed oil</a:t>
                      </a:r>
                      <a:endParaRPr lang="en-US" dirty="0"/>
                    </a:p>
                  </a:txBody>
                  <a:tcPr/>
                </a:tc>
              </a:tr>
              <a:tr h="370840">
                <a:tc>
                  <a:txBody>
                    <a:bodyPr/>
                    <a:lstStyle/>
                    <a:p>
                      <a:r>
                        <a:rPr lang="en-US" dirty="0" smtClean="0"/>
                        <a:t>Half &amp; half</a:t>
                      </a:r>
                      <a:endParaRPr lang="en-US" dirty="0"/>
                    </a:p>
                  </a:txBody>
                  <a:tcPr/>
                </a:tc>
                <a:tc>
                  <a:txBody>
                    <a:bodyPr/>
                    <a:lstStyle/>
                    <a:p>
                      <a:r>
                        <a:rPr lang="en-US" dirty="0" smtClean="0"/>
                        <a:t>Nut milk, whole milk (?)</a:t>
                      </a:r>
                      <a:endParaRPr lang="en-US" dirty="0"/>
                    </a:p>
                  </a:txBody>
                  <a:tcPr/>
                </a:tc>
              </a:tr>
              <a:tr h="370840">
                <a:tc>
                  <a:txBody>
                    <a:bodyPr/>
                    <a:lstStyle/>
                    <a:p>
                      <a:r>
                        <a:rPr lang="en-US" dirty="0" smtClean="0"/>
                        <a:t>Mayonnaise</a:t>
                      </a:r>
                      <a:endParaRPr lang="en-US" dirty="0"/>
                    </a:p>
                  </a:txBody>
                  <a:tcPr/>
                </a:tc>
                <a:tc>
                  <a:txBody>
                    <a:bodyPr/>
                    <a:lstStyle/>
                    <a:p>
                      <a:r>
                        <a:rPr lang="en-US" dirty="0" smtClean="0"/>
                        <a:t>Avocado, Laughing</a:t>
                      </a:r>
                      <a:r>
                        <a:rPr lang="en-US" baseline="0" dirty="0" smtClean="0"/>
                        <a:t> Cow Cheese Spread, hummus</a:t>
                      </a:r>
                      <a:endParaRPr lang="en-US" dirty="0"/>
                    </a:p>
                  </a:txBody>
                  <a:tcPr/>
                </a:tc>
              </a:tr>
              <a:tr h="370840">
                <a:tc>
                  <a:txBody>
                    <a:bodyPr/>
                    <a:lstStyle/>
                    <a:p>
                      <a:r>
                        <a:rPr lang="en-US" dirty="0" smtClean="0"/>
                        <a:t>Restaurant sauces/aioli</a:t>
                      </a:r>
                      <a:endParaRPr lang="en-US" dirty="0"/>
                    </a:p>
                  </a:txBody>
                  <a:tcPr/>
                </a:tc>
                <a:tc>
                  <a:txBody>
                    <a:bodyPr/>
                    <a:lstStyle/>
                    <a:p>
                      <a:r>
                        <a:rPr lang="en-US" dirty="0" smtClean="0"/>
                        <a:t>Hot sauce</a:t>
                      </a:r>
                      <a:endParaRPr lang="en-US" dirty="0"/>
                    </a:p>
                  </a:txBody>
                  <a:tcPr/>
                </a:tc>
              </a:tr>
              <a:tr h="370840">
                <a:tc>
                  <a:txBody>
                    <a:bodyPr/>
                    <a:lstStyle/>
                    <a:p>
                      <a:r>
                        <a:rPr lang="en-US" smtClean="0"/>
                        <a:t>Ranch </a:t>
                      </a:r>
                      <a:r>
                        <a:rPr lang="en-US" dirty="0" smtClean="0"/>
                        <a:t>dressings</a:t>
                      </a:r>
                      <a:endParaRPr lang="en-US" dirty="0"/>
                    </a:p>
                  </a:txBody>
                  <a:tcPr/>
                </a:tc>
                <a:tc>
                  <a:txBody>
                    <a:bodyPr/>
                    <a:lstStyle/>
                    <a:p>
                      <a:r>
                        <a:rPr lang="en-US" dirty="0" err="1" smtClean="0"/>
                        <a:t>Bolthouse</a:t>
                      </a:r>
                      <a:r>
                        <a:rPr lang="en-US" dirty="0" smtClean="0"/>
                        <a:t> Farms yogurt dressings</a:t>
                      </a:r>
                      <a:endParaRPr lang="en-US" dirty="0"/>
                    </a:p>
                  </a:txBody>
                  <a:tcPr/>
                </a:tc>
              </a:tr>
              <a:tr h="370840">
                <a:tc>
                  <a:txBody>
                    <a:bodyPr/>
                    <a:lstStyle/>
                    <a:p>
                      <a:r>
                        <a:rPr lang="en-US" dirty="0" smtClean="0"/>
                        <a:t>Cream cheese</a:t>
                      </a:r>
                      <a:endParaRPr lang="en-US" dirty="0"/>
                    </a:p>
                  </a:txBody>
                  <a:tcPr/>
                </a:tc>
                <a:tc>
                  <a:txBody>
                    <a:bodyPr/>
                    <a:lstStyle/>
                    <a:p>
                      <a:r>
                        <a:rPr lang="en-US" dirty="0" smtClean="0"/>
                        <a:t>Laughing Cow Spread</a:t>
                      </a:r>
                      <a:endParaRPr lang="en-US" dirty="0"/>
                    </a:p>
                  </a:txBody>
                  <a:tcPr/>
                </a:tc>
              </a:tr>
            </a:tbl>
          </a:graphicData>
        </a:graphic>
      </p:graphicFrame>
      <p:sp>
        <p:nvSpPr>
          <p:cNvPr id="5" name="Rectangle 4"/>
          <p:cNvSpPr/>
          <p:nvPr/>
        </p:nvSpPr>
        <p:spPr>
          <a:xfrm>
            <a:off x="185577" y="6488668"/>
            <a:ext cx="3942939" cy="369332"/>
          </a:xfrm>
          <a:prstGeom prst="rect">
            <a:avLst/>
          </a:prstGeom>
        </p:spPr>
        <p:txBody>
          <a:bodyPr wrap="none">
            <a:spAutoFit/>
          </a:bodyPr>
          <a:lstStyle/>
          <a:p>
            <a:r>
              <a:rPr lang="en-US" dirty="0"/>
              <a:t>Credit: Kelly </a:t>
            </a:r>
            <a:r>
              <a:rPr lang="en-US" dirty="0" err="1"/>
              <a:t>Wicklander</a:t>
            </a:r>
            <a:r>
              <a:rPr lang="en-US" dirty="0"/>
              <a:t>, RD, LDN, CNSC </a:t>
            </a:r>
          </a:p>
        </p:txBody>
      </p:sp>
    </p:spTree>
    <p:extLst>
      <p:ext uri="{BB962C8B-B14F-4D97-AF65-F5344CB8AC3E}">
        <p14:creationId xmlns:p14="http://schemas.microsoft.com/office/powerpoint/2010/main" val="786962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67734"/>
            <a:ext cx="4572000" cy="35560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14868" y="2996418"/>
            <a:ext cx="5777132" cy="3861582"/>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 y="2996418"/>
            <a:ext cx="6353908" cy="4026095"/>
          </a:xfrm>
          <a:prstGeom prst="rect">
            <a:avLst/>
          </a:prstGeom>
        </p:spPr>
      </p:pic>
      <p:pic>
        <p:nvPicPr>
          <p:cNvPr id="7" name="Picture 6"/>
          <p:cNvPicPr>
            <a:picLocks noChangeAspect="1"/>
          </p:cNvPicPr>
          <p:nvPr/>
        </p:nvPicPr>
        <p:blipFill>
          <a:blip r:embed="rId6"/>
          <a:stretch>
            <a:fillRect/>
          </a:stretch>
        </p:blipFill>
        <p:spPr>
          <a:xfrm>
            <a:off x="4571999" y="67734"/>
            <a:ext cx="4391487" cy="2922335"/>
          </a:xfrm>
          <a:prstGeom prst="rect">
            <a:avLst/>
          </a:prstGeom>
        </p:spPr>
      </p:pic>
      <p:pic>
        <p:nvPicPr>
          <p:cNvPr id="8" name="Picture 7"/>
          <p:cNvPicPr>
            <a:picLocks noChangeAspect="1"/>
          </p:cNvPicPr>
          <p:nvPr/>
        </p:nvPicPr>
        <p:blipFill>
          <a:blip r:embed="rId7"/>
          <a:stretch>
            <a:fillRect/>
          </a:stretch>
        </p:blipFill>
        <p:spPr>
          <a:xfrm>
            <a:off x="8963486" y="49921"/>
            <a:ext cx="3175000" cy="3175000"/>
          </a:xfrm>
          <a:prstGeom prst="rect">
            <a:avLst/>
          </a:prstGeom>
        </p:spPr>
      </p:pic>
    </p:spTree>
    <p:extLst>
      <p:ext uri="{BB962C8B-B14F-4D97-AF65-F5344CB8AC3E}">
        <p14:creationId xmlns:p14="http://schemas.microsoft.com/office/powerpoint/2010/main" val="807172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Talk</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103813" y="2333625"/>
            <a:ext cx="2044700" cy="3048000"/>
          </a:xfrm>
        </p:spPr>
      </p:pic>
    </p:spTree>
    <p:extLst>
      <p:ext uri="{BB962C8B-B14F-4D97-AF65-F5344CB8AC3E}">
        <p14:creationId xmlns:p14="http://schemas.microsoft.com/office/powerpoint/2010/main" val="76391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5234" y="0"/>
            <a:ext cx="10281531" cy="6858000"/>
          </a:xfrm>
          <a:prstGeom prst="rect">
            <a:avLst/>
          </a:prstGeom>
        </p:spPr>
      </p:pic>
      <p:sp>
        <p:nvSpPr>
          <p:cNvPr id="3" name="Content Placeholder 2"/>
          <p:cNvSpPr>
            <a:spLocks noGrp="1"/>
          </p:cNvSpPr>
          <p:nvPr>
            <p:ph idx="1"/>
          </p:nvPr>
        </p:nvSpPr>
        <p:spPr>
          <a:xfrm>
            <a:off x="1097280" y="2855742"/>
            <a:ext cx="10058400" cy="3013352"/>
          </a:xfrm>
        </p:spPr>
        <p:txBody>
          <a:bodyPr/>
          <a:lstStyle/>
          <a:p>
            <a:pPr algn="ctr"/>
            <a:r>
              <a:rPr lang="en-US" sz="4000" dirty="0" smtClean="0">
                <a:solidFill>
                  <a:schemeClr val="bg1"/>
                </a:solidFill>
              </a:rPr>
              <a:t>2 minutes</a:t>
            </a:r>
          </a:p>
          <a:p>
            <a:pPr algn="ctr"/>
            <a:endParaRPr lang="en-US" sz="4000" dirty="0">
              <a:solidFill>
                <a:schemeClr val="bg1"/>
              </a:solidFill>
            </a:endParaRPr>
          </a:p>
          <a:p>
            <a:pPr algn="ctr"/>
            <a:r>
              <a:rPr lang="en-US" sz="4000" dirty="0" smtClean="0">
                <a:solidFill>
                  <a:schemeClr val="bg1"/>
                </a:solidFill>
              </a:rPr>
              <a:t>If you have a favorite recipe or cooking website, share it with your neighbor.</a:t>
            </a:r>
          </a:p>
          <a:p>
            <a:endParaRPr lang="en-US" dirty="0"/>
          </a:p>
        </p:txBody>
      </p:sp>
    </p:spTree>
    <p:extLst>
      <p:ext uri="{BB962C8B-B14F-4D97-AF65-F5344CB8AC3E}">
        <p14:creationId xmlns:p14="http://schemas.microsoft.com/office/powerpoint/2010/main" val="2071136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sz="3000" dirty="0" smtClean="0"/>
              <a:t>The EM stereotype</a:t>
            </a:r>
          </a:p>
          <a:p>
            <a:endParaRPr lang="en-US" sz="3000" dirty="0" smtClean="0"/>
          </a:p>
          <a:p>
            <a:endParaRPr lang="en-US" sz="3000" dirty="0"/>
          </a:p>
          <a:p>
            <a:r>
              <a:rPr lang="en-US" sz="3000" dirty="0" smtClean="0"/>
              <a:t>Why else should I?</a:t>
            </a:r>
            <a:br>
              <a:rPr lang="en-US" sz="3000" dirty="0" smtClean="0"/>
            </a:br>
            <a:endParaRPr lang="en-US" sz="3000" dirty="0" smtClean="0"/>
          </a:p>
          <a:p>
            <a:endParaRPr lang="en-US" sz="3000" dirty="0"/>
          </a:p>
          <a:p>
            <a:r>
              <a:rPr lang="en-US" sz="3000" dirty="0" smtClean="0"/>
              <a:t>But I don’t have time</a:t>
            </a:r>
          </a:p>
          <a:p>
            <a:endParaRPr lang="en-US" dirty="0"/>
          </a:p>
          <a:p>
            <a:endParaRPr lang="en-US" dirty="0"/>
          </a:p>
        </p:txBody>
      </p:sp>
      <p:pic>
        <p:nvPicPr>
          <p:cNvPr id="4" name="Picture 3"/>
          <p:cNvPicPr>
            <a:picLocks noChangeAspect="1"/>
          </p:cNvPicPr>
          <p:nvPr/>
        </p:nvPicPr>
        <p:blipFill>
          <a:blip r:embed="rId3"/>
          <a:stretch>
            <a:fillRect/>
          </a:stretch>
        </p:blipFill>
        <p:spPr>
          <a:xfrm>
            <a:off x="6948268" y="0"/>
            <a:ext cx="5243732" cy="6858000"/>
          </a:xfrm>
          <a:prstGeom prst="rect">
            <a:avLst/>
          </a:prstGeom>
        </p:spPr>
      </p:pic>
      <p:sp>
        <p:nvSpPr>
          <p:cNvPr id="5" name="TextBox 4"/>
          <p:cNvSpPr txBox="1"/>
          <p:nvPr/>
        </p:nvSpPr>
        <p:spPr>
          <a:xfrm>
            <a:off x="7906042" y="6040381"/>
            <a:ext cx="3854548" cy="646331"/>
          </a:xfrm>
          <a:prstGeom prst="rect">
            <a:avLst/>
          </a:prstGeom>
          <a:noFill/>
        </p:spPr>
        <p:txBody>
          <a:bodyPr wrap="square" rtlCol="0">
            <a:spAutoFit/>
          </a:bodyPr>
          <a:lstStyle/>
          <a:p>
            <a:r>
              <a:rPr lang="en-US" dirty="0" smtClean="0">
                <a:latin typeface="Papyrus" charset="0"/>
                <a:ea typeface="Papyrus" charset="0"/>
                <a:cs typeface="Papyrus" charset="0"/>
              </a:rPr>
              <a:t>Side thoughts: what exercise is this? Where did she jump from? Why? </a:t>
            </a:r>
            <a:endParaRPr lang="en-US" dirty="0">
              <a:latin typeface="Papyrus" charset="0"/>
              <a:ea typeface="Papyrus" charset="0"/>
              <a:cs typeface="Papyrus" charset="0"/>
            </a:endParaRPr>
          </a:p>
        </p:txBody>
      </p:sp>
    </p:spTree>
    <p:extLst>
      <p:ext uri="{BB962C8B-B14F-4D97-AF65-F5344CB8AC3E}">
        <p14:creationId xmlns:p14="http://schemas.microsoft.com/office/powerpoint/2010/main" val="292193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858000" cy="6858000"/>
          </a:xfrm>
          <a:prstGeom prst="rect">
            <a:avLst/>
          </a:prstGeom>
        </p:spPr>
      </p:pic>
      <p:sp>
        <p:nvSpPr>
          <p:cNvPr id="2" name="Title 1"/>
          <p:cNvSpPr>
            <a:spLocks noGrp="1"/>
          </p:cNvSpPr>
          <p:nvPr>
            <p:ph type="title"/>
          </p:nvPr>
        </p:nvSpPr>
        <p:spPr>
          <a:xfrm>
            <a:off x="7104184" y="286603"/>
            <a:ext cx="4051495" cy="1450757"/>
          </a:xfrm>
        </p:spPr>
        <p:txBody>
          <a:bodyPr>
            <a:normAutofit/>
          </a:bodyPr>
          <a:lstStyle/>
          <a:p>
            <a:pPr algn="ctr"/>
            <a:r>
              <a:rPr lang="en-US" dirty="0" smtClean="0"/>
              <a:t>Ballpark estimates</a:t>
            </a:r>
            <a:endParaRPr lang="en-US" dirty="0"/>
          </a:p>
        </p:txBody>
      </p:sp>
      <p:sp>
        <p:nvSpPr>
          <p:cNvPr id="3" name="Content Placeholder 2"/>
          <p:cNvSpPr>
            <a:spLocks noGrp="1"/>
          </p:cNvSpPr>
          <p:nvPr>
            <p:ph idx="1"/>
          </p:nvPr>
        </p:nvSpPr>
        <p:spPr>
          <a:xfrm>
            <a:off x="7568418" y="2532184"/>
            <a:ext cx="3587262" cy="3336909"/>
          </a:xfrm>
        </p:spPr>
        <p:txBody>
          <a:bodyPr/>
          <a:lstStyle/>
          <a:p>
            <a:r>
              <a:rPr lang="en-US" dirty="0" smtClean="0"/>
              <a:t>150 minutes/week  moderate</a:t>
            </a:r>
          </a:p>
          <a:p>
            <a:endParaRPr lang="en-US" dirty="0"/>
          </a:p>
          <a:p>
            <a:r>
              <a:rPr lang="en-US" dirty="0" smtClean="0"/>
              <a:t>OR</a:t>
            </a:r>
          </a:p>
          <a:p>
            <a:endParaRPr lang="en-US" dirty="0"/>
          </a:p>
          <a:p>
            <a:r>
              <a:rPr lang="en-US" dirty="0" smtClean="0"/>
              <a:t>75 minutes/week vigorous</a:t>
            </a:r>
            <a:endParaRPr lang="en-US" dirty="0"/>
          </a:p>
        </p:txBody>
      </p:sp>
    </p:spTree>
    <p:extLst>
      <p:ext uri="{BB962C8B-B14F-4D97-AF65-F5344CB8AC3E}">
        <p14:creationId xmlns:p14="http://schemas.microsoft.com/office/powerpoint/2010/main" val="890859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a:xfrm>
            <a:off x="1097280" y="2132938"/>
            <a:ext cx="4146233" cy="3736156"/>
          </a:xfrm>
        </p:spPr>
        <p:txBody>
          <a:bodyPr/>
          <a:lstStyle/>
          <a:p>
            <a:endParaRPr lang="en-US" dirty="0" smtClean="0"/>
          </a:p>
          <a:p>
            <a:r>
              <a:rPr lang="en-US" dirty="0" smtClean="0"/>
              <a:t>#2 behavior </a:t>
            </a:r>
            <a:r>
              <a:rPr lang="en-US" dirty="0" err="1" smtClean="0"/>
              <a:t>assoc</a:t>
            </a:r>
            <a:r>
              <a:rPr lang="en-US" dirty="0" smtClean="0"/>
              <a:t> w well-being</a:t>
            </a:r>
          </a:p>
          <a:p>
            <a:endParaRPr lang="en-US" dirty="0"/>
          </a:p>
          <a:p>
            <a:r>
              <a:rPr lang="en-US" dirty="0" smtClean="0"/>
              <a:t>Residents do it less than </a:t>
            </a:r>
            <a:r>
              <a:rPr lang="en-US" dirty="0" err="1" smtClean="0"/>
              <a:t>attendings</a:t>
            </a:r>
            <a:endParaRPr lang="en-US" dirty="0" smtClean="0"/>
          </a:p>
          <a:p>
            <a:endParaRPr lang="en-US" dirty="0"/>
          </a:p>
          <a:p>
            <a:r>
              <a:rPr lang="en-US" dirty="0" smtClean="0"/>
              <a:t>Make it part of your program</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1747" y="1011981"/>
            <a:ext cx="6683021" cy="5012266"/>
          </a:xfrm>
          <a:prstGeom prst="rect">
            <a:avLst/>
          </a:prstGeom>
        </p:spPr>
      </p:pic>
      <p:sp>
        <p:nvSpPr>
          <p:cNvPr id="5" name="TextBox 4"/>
          <p:cNvSpPr txBox="1"/>
          <p:nvPr/>
        </p:nvSpPr>
        <p:spPr>
          <a:xfrm>
            <a:off x="5574919" y="1620260"/>
            <a:ext cx="1103122" cy="646331"/>
          </a:xfrm>
          <a:prstGeom prst="rect">
            <a:avLst/>
          </a:prstGeom>
          <a:noFill/>
        </p:spPr>
        <p:txBody>
          <a:bodyPr wrap="none" rtlCol="0">
            <a:spAutoFit/>
          </a:bodyPr>
          <a:lstStyle/>
          <a:p>
            <a:r>
              <a:rPr lang="en-US" dirty="0" smtClean="0"/>
              <a:t>Attending</a:t>
            </a:r>
          </a:p>
          <a:p>
            <a:endParaRPr lang="en-US" dirty="0"/>
          </a:p>
        </p:txBody>
      </p:sp>
      <p:cxnSp>
        <p:nvCxnSpPr>
          <p:cNvPr id="7" name="Straight Arrow Connector 6"/>
          <p:cNvCxnSpPr/>
          <p:nvPr/>
        </p:nvCxnSpPr>
        <p:spPr>
          <a:xfrm>
            <a:off x="6126480" y="1997612"/>
            <a:ext cx="133643" cy="4651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8934753" y="1976510"/>
            <a:ext cx="1103122" cy="646331"/>
          </a:xfrm>
          <a:prstGeom prst="rect">
            <a:avLst/>
          </a:prstGeom>
          <a:noFill/>
        </p:spPr>
        <p:txBody>
          <a:bodyPr wrap="none" rtlCol="0">
            <a:spAutoFit/>
          </a:bodyPr>
          <a:lstStyle/>
          <a:p>
            <a:r>
              <a:rPr lang="en-US" dirty="0" smtClean="0"/>
              <a:t>Attending</a:t>
            </a:r>
          </a:p>
          <a:p>
            <a:endParaRPr lang="en-US" dirty="0"/>
          </a:p>
        </p:txBody>
      </p:sp>
      <p:sp>
        <p:nvSpPr>
          <p:cNvPr id="9" name="TextBox 8"/>
          <p:cNvSpPr txBox="1"/>
          <p:nvPr/>
        </p:nvSpPr>
        <p:spPr>
          <a:xfrm>
            <a:off x="10059899" y="1779154"/>
            <a:ext cx="1103122" cy="646331"/>
          </a:xfrm>
          <a:prstGeom prst="rect">
            <a:avLst/>
          </a:prstGeom>
          <a:noFill/>
        </p:spPr>
        <p:txBody>
          <a:bodyPr wrap="none" rtlCol="0">
            <a:spAutoFit/>
          </a:bodyPr>
          <a:lstStyle/>
          <a:p>
            <a:r>
              <a:rPr lang="en-US" dirty="0" smtClean="0"/>
              <a:t>Attending</a:t>
            </a:r>
          </a:p>
          <a:p>
            <a:endParaRPr lang="en-US" dirty="0"/>
          </a:p>
        </p:txBody>
      </p:sp>
      <p:sp>
        <p:nvSpPr>
          <p:cNvPr id="10" name="TextBox 9"/>
          <p:cNvSpPr txBox="1"/>
          <p:nvPr/>
        </p:nvSpPr>
        <p:spPr>
          <a:xfrm>
            <a:off x="10971646" y="1297094"/>
            <a:ext cx="1103122" cy="646331"/>
          </a:xfrm>
          <a:prstGeom prst="rect">
            <a:avLst/>
          </a:prstGeom>
          <a:noFill/>
        </p:spPr>
        <p:txBody>
          <a:bodyPr wrap="none" rtlCol="0">
            <a:spAutoFit/>
          </a:bodyPr>
          <a:lstStyle/>
          <a:p>
            <a:r>
              <a:rPr lang="en-US" smtClean="0"/>
              <a:t>Attending</a:t>
            </a:r>
          </a:p>
          <a:p>
            <a:endParaRPr lang="en-US" dirty="0"/>
          </a:p>
        </p:txBody>
      </p:sp>
      <p:cxnSp>
        <p:nvCxnSpPr>
          <p:cNvPr id="11" name="Straight Arrow Connector 10"/>
          <p:cNvCxnSpPr/>
          <p:nvPr/>
        </p:nvCxnSpPr>
        <p:spPr>
          <a:xfrm>
            <a:off x="9437999" y="2311268"/>
            <a:ext cx="133643" cy="4651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10541121" y="2108161"/>
            <a:ext cx="13469" cy="5146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11552073" y="1779154"/>
            <a:ext cx="84829" cy="8896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6845558" y="1725952"/>
            <a:ext cx="997837" cy="369332"/>
          </a:xfrm>
          <a:prstGeom prst="rect">
            <a:avLst/>
          </a:prstGeom>
          <a:noFill/>
        </p:spPr>
        <p:txBody>
          <a:bodyPr wrap="none" rtlCol="0">
            <a:spAutoFit/>
          </a:bodyPr>
          <a:lstStyle/>
          <a:p>
            <a:r>
              <a:rPr lang="en-US" smtClean="0"/>
              <a:t>Resident</a:t>
            </a:r>
            <a:endParaRPr lang="en-US"/>
          </a:p>
        </p:txBody>
      </p:sp>
      <p:sp>
        <p:nvSpPr>
          <p:cNvPr id="17" name="TextBox 16"/>
          <p:cNvSpPr txBox="1"/>
          <p:nvPr/>
        </p:nvSpPr>
        <p:spPr>
          <a:xfrm>
            <a:off x="7914892" y="1815420"/>
            <a:ext cx="997837" cy="369332"/>
          </a:xfrm>
          <a:prstGeom prst="rect">
            <a:avLst/>
          </a:prstGeom>
          <a:noFill/>
        </p:spPr>
        <p:txBody>
          <a:bodyPr wrap="none" rtlCol="0">
            <a:spAutoFit/>
          </a:bodyPr>
          <a:lstStyle/>
          <a:p>
            <a:r>
              <a:rPr lang="en-US" smtClean="0"/>
              <a:t>Resident</a:t>
            </a:r>
            <a:endParaRPr lang="en-US"/>
          </a:p>
        </p:txBody>
      </p:sp>
      <p:cxnSp>
        <p:nvCxnSpPr>
          <p:cNvPr id="18" name="Straight Arrow Connector 17"/>
          <p:cNvCxnSpPr/>
          <p:nvPr/>
        </p:nvCxnSpPr>
        <p:spPr>
          <a:xfrm>
            <a:off x="7223944" y="2095284"/>
            <a:ext cx="133643" cy="4651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8386363" y="2132938"/>
            <a:ext cx="133643" cy="4651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771004" y="1112428"/>
            <a:ext cx="2327497" cy="369332"/>
          </a:xfrm>
          <a:prstGeom prst="rect">
            <a:avLst/>
          </a:prstGeom>
          <a:noFill/>
        </p:spPr>
        <p:txBody>
          <a:bodyPr wrap="none" rtlCol="0">
            <a:spAutoFit/>
          </a:bodyPr>
          <a:lstStyle/>
          <a:p>
            <a:r>
              <a:rPr lang="en-US" smtClean="0"/>
              <a:t>Chicago Triathlon 2015</a:t>
            </a:r>
            <a:endParaRPr lang="en-US"/>
          </a:p>
        </p:txBody>
      </p:sp>
    </p:spTree>
    <p:extLst>
      <p:ext uri="{BB962C8B-B14F-4D97-AF65-F5344CB8AC3E}">
        <p14:creationId xmlns:p14="http://schemas.microsoft.com/office/powerpoint/2010/main" val="2069519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637161"/>
            <a:ext cx="12192000" cy="7495161"/>
          </a:xfrm>
          <a:prstGeom prst="rect">
            <a:avLst/>
          </a:prstGeom>
        </p:spPr>
      </p:pic>
      <p:sp>
        <p:nvSpPr>
          <p:cNvPr id="3" name="Content Placeholder 2"/>
          <p:cNvSpPr>
            <a:spLocks noGrp="1"/>
          </p:cNvSpPr>
          <p:nvPr>
            <p:ph idx="1"/>
          </p:nvPr>
        </p:nvSpPr>
        <p:spPr>
          <a:xfrm>
            <a:off x="7047913" y="260278"/>
            <a:ext cx="4501662" cy="5700282"/>
          </a:xfrm>
        </p:spPr>
        <p:txBody>
          <a:bodyPr/>
          <a:lstStyle/>
          <a:p>
            <a:pPr algn="ctr"/>
            <a:r>
              <a:rPr lang="en-US" sz="6000" dirty="0" smtClean="0"/>
              <a:t>2 minutes</a:t>
            </a:r>
          </a:p>
          <a:p>
            <a:pPr algn="ctr"/>
            <a:endParaRPr lang="en-US" dirty="0"/>
          </a:p>
          <a:p>
            <a:pPr algn="ctr"/>
            <a:endParaRPr lang="en-US" dirty="0" smtClean="0"/>
          </a:p>
          <a:p>
            <a:pPr algn="ctr"/>
            <a:r>
              <a:rPr lang="en-US" sz="3000" dirty="0" smtClean="0">
                <a:solidFill>
                  <a:schemeClr val="bg1"/>
                </a:solidFill>
              </a:rPr>
              <a:t>What do you like to do for exercise? </a:t>
            </a:r>
          </a:p>
          <a:p>
            <a:pPr algn="ctr"/>
            <a:endParaRPr lang="en-US" sz="3000" dirty="0" smtClean="0">
              <a:solidFill>
                <a:schemeClr val="bg1"/>
              </a:solidFill>
            </a:endParaRPr>
          </a:p>
          <a:p>
            <a:pPr algn="ctr"/>
            <a:endParaRPr lang="en-US" sz="3000" dirty="0">
              <a:solidFill>
                <a:schemeClr val="bg1"/>
              </a:solidFill>
            </a:endParaRPr>
          </a:p>
          <a:p>
            <a:pPr algn="ctr"/>
            <a:r>
              <a:rPr lang="en-US" sz="3000" dirty="0" smtClean="0">
                <a:solidFill>
                  <a:schemeClr val="bg1"/>
                </a:solidFill>
              </a:rPr>
              <a:t>Do you know anyone who likes to _</a:t>
            </a:r>
            <a:r>
              <a:rPr lang="en-US" sz="3000" u="sng" dirty="0" smtClean="0">
                <a:solidFill>
                  <a:schemeClr val="bg1"/>
                </a:solidFill>
              </a:rPr>
              <a:t>(whatever your favorite is)__?</a:t>
            </a:r>
            <a:endParaRPr lang="en-US" sz="3000" dirty="0" smtClean="0">
              <a:solidFill>
                <a:schemeClr val="bg1"/>
              </a:solidFill>
            </a:endParaRPr>
          </a:p>
        </p:txBody>
      </p:sp>
    </p:spTree>
    <p:extLst>
      <p:ext uri="{BB962C8B-B14F-4D97-AF65-F5344CB8AC3E}">
        <p14:creationId xmlns:p14="http://schemas.microsoft.com/office/powerpoint/2010/main" val="4434542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097280" y="2138288"/>
            <a:ext cx="10058400" cy="3730805"/>
          </a:xfrm>
        </p:spPr>
        <p:txBody>
          <a:bodyPr>
            <a:noAutofit/>
          </a:bodyPr>
          <a:lstStyle/>
          <a:p>
            <a:pPr algn="ctr"/>
            <a:r>
              <a:rPr lang="en-US" sz="3000" dirty="0" smtClean="0"/>
              <a:t>Get a doctor</a:t>
            </a:r>
          </a:p>
          <a:p>
            <a:pPr algn="ctr"/>
            <a:endParaRPr lang="en-US" sz="3000" dirty="0"/>
          </a:p>
          <a:p>
            <a:pPr algn="ctr"/>
            <a:r>
              <a:rPr lang="en-US" sz="3000" dirty="0" smtClean="0"/>
              <a:t>Sleep</a:t>
            </a:r>
          </a:p>
          <a:p>
            <a:pPr algn="ctr"/>
            <a:endParaRPr lang="en-US" sz="3000" dirty="0"/>
          </a:p>
          <a:p>
            <a:pPr algn="ctr"/>
            <a:r>
              <a:rPr lang="en-US" sz="3000" dirty="0" smtClean="0"/>
              <a:t>Eat well</a:t>
            </a:r>
          </a:p>
          <a:p>
            <a:pPr algn="ctr"/>
            <a:endParaRPr lang="en-US" sz="3000" dirty="0"/>
          </a:p>
          <a:p>
            <a:pPr algn="ctr"/>
            <a:r>
              <a:rPr lang="en-US" sz="3000" dirty="0" smtClean="0"/>
              <a:t>Exercise</a:t>
            </a:r>
            <a:endParaRPr lang="en-US" sz="3000" dirty="0"/>
          </a:p>
        </p:txBody>
      </p:sp>
    </p:spTree>
    <p:extLst>
      <p:ext uri="{BB962C8B-B14F-4D97-AF65-F5344CB8AC3E}">
        <p14:creationId xmlns:p14="http://schemas.microsoft.com/office/powerpoint/2010/main" val="2061978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 next</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76527" y="1860331"/>
            <a:ext cx="6899905" cy="4022725"/>
          </a:xfrm>
        </p:spPr>
      </p:pic>
    </p:spTree>
    <p:extLst>
      <p:ext uri="{BB962C8B-B14F-4D97-AF65-F5344CB8AC3E}">
        <p14:creationId xmlns:p14="http://schemas.microsoft.com/office/powerpoint/2010/main" val="634148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Individualized Interactive Instruction (III) Assignments (to be completed in October): </a:t>
            </a:r>
            <a:endParaRPr lang="en-US" sz="3200" dirty="0"/>
          </a:p>
        </p:txBody>
      </p:sp>
      <p:sp>
        <p:nvSpPr>
          <p:cNvPr id="3" name="Content Placeholder 2"/>
          <p:cNvSpPr>
            <a:spLocks noGrp="1"/>
          </p:cNvSpPr>
          <p:nvPr>
            <p:ph idx="1"/>
          </p:nvPr>
        </p:nvSpPr>
        <p:spPr/>
        <p:txBody>
          <a:bodyPr/>
          <a:lstStyle/>
          <a:p>
            <a:r>
              <a:rPr lang="en-US" dirty="0" smtClean="0"/>
              <a:t>      </a:t>
            </a:r>
            <a:r>
              <a:rPr lang="en-US" sz="2400" dirty="0" smtClean="0"/>
              <a:t>  1. Read the article: </a:t>
            </a:r>
            <a:r>
              <a:rPr lang="en-US" sz="2400" dirty="0" smtClean="0">
                <a:hlinkClick r:id="rId2"/>
              </a:rPr>
              <a:t>Special Report: Who Lives, Who Dies, Who Tells Your Story? The Magic of Narrative Medicine in the ED.  Shaw, Gina Emergency Medicine News. January 2017 - Volume 39 - Issue 1 - p 20–21</a:t>
            </a:r>
            <a:r>
              <a:rPr lang="en-US" sz="2400" dirty="0" smtClean="0"/>
              <a:t> (30 minutes credit)</a:t>
            </a:r>
          </a:p>
          <a:p>
            <a:r>
              <a:rPr lang="en-US" sz="2400" dirty="0" smtClean="0"/>
              <a:t>        2. Journal:  about a challenging case or interaction.  What did you learn from the experience, how will it shape how you practice moving forward? (one hour credit)</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600" t="7201" r="550" b="21716"/>
          <a:stretch/>
        </p:blipFill>
        <p:spPr>
          <a:xfrm>
            <a:off x="1609344" y="396331"/>
            <a:ext cx="8759952" cy="5327813"/>
          </a:xfrm>
          <a:prstGeom prst="rect">
            <a:avLst/>
          </a:prstGeom>
        </p:spPr>
      </p:pic>
    </p:spTree>
    <p:extLst>
      <p:ext uri="{BB962C8B-B14F-4D97-AF65-F5344CB8AC3E}">
        <p14:creationId xmlns:p14="http://schemas.microsoft.com/office/powerpoint/2010/main" val="966824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Asynchronous Learning/III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114489" y="1846263"/>
            <a:ext cx="8023347" cy="4022725"/>
          </a:xfrm>
        </p:spPr>
      </p:pic>
    </p:spTree>
    <p:extLst>
      <p:ext uri="{BB962C8B-B14F-4D97-AF65-F5344CB8AC3E}">
        <p14:creationId xmlns:p14="http://schemas.microsoft.com/office/powerpoint/2010/main" val="1205652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wellness</a:t>
            </a:r>
            <a:endParaRPr lang="en-US" dirty="0"/>
          </a:p>
        </p:txBody>
      </p:sp>
      <p:sp>
        <p:nvSpPr>
          <p:cNvPr id="3" name="Content Placeholder 2"/>
          <p:cNvSpPr>
            <a:spLocks noGrp="1"/>
          </p:cNvSpPr>
          <p:nvPr>
            <p:ph idx="1"/>
          </p:nvPr>
        </p:nvSpPr>
        <p:spPr>
          <a:xfrm>
            <a:off x="1484026" y="1963712"/>
            <a:ext cx="9671654" cy="3680530"/>
          </a:xfrm>
        </p:spPr>
        <p:txBody>
          <a:bodyPr>
            <a:normAutofit/>
          </a:bodyPr>
          <a:lstStyle/>
          <a:p>
            <a:pPr>
              <a:buFont typeface="Courier New" charset="0"/>
              <a:buChar char="o"/>
            </a:pPr>
            <a:endParaRPr lang="en-US" sz="3000" dirty="0" smtClean="0"/>
          </a:p>
          <a:p>
            <a:pPr>
              <a:buFont typeface="Courier New" charset="0"/>
              <a:buChar char="o"/>
            </a:pPr>
            <a:r>
              <a:rPr lang="en-US" sz="3800" dirty="0" smtClean="0"/>
              <a:t>Health</a:t>
            </a:r>
          </a:p>
          <a:p>
            <a:pPr>
              <a:buFont typeface="Courier New" charset="0"/>
              <a:buChar char="o"/>
            </a:pPr>
            <a:r>
              <a:rPr lang="en-US" sz="3800" dirty="0"/>
              <a:t>Sleep</a:t>
            </a:r>
          </a:p>
          <a:p>
            <a:pPr>
              <a:buFont typeface="Courier New" charset="0"/>
              <a:buChar char="o"/>
            </a:pPr>
            <a:r>
              <a:rPr lang="en-US" sz="3800" dirty="0" smtClean="0"/>
              <a:t>Food</a:t>
            </a:r>
          </a:p>
          <a:p>
            <a:pPr>
              <a:buFont typeface="Courier New" charset="0"/>
              <a:buChar char="o"/>
            </a:pPr>
            <a:r>
              <a:rPr lang="en-US" sz="3800" dirty="0" smtClean="0"/>
              <a:t>Exercise</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008974" y="2105627"/>
            <a:ext cx="5773295" cy="3538615"/>
          </a:xfrm>
          <a:prstGeom prst="rect">
            <a:avLst/>
          </a:prstGeom>
        </p:spPr>
      </p:pic>
    </p:spTree>
    <p:extLst>
      <p:ext uri="{BB962C8B-B14F-4D97-AF65-F5344CB8AC3E}">
        <p14:creationId xmlns:p14="http://schemas.microsoft.com/office/powerpoint/2010/main" val="1013718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35497"/>
            <a:ext cx="10058400" cy="1450757"/>
          </a:xfrm>
        </p:spPr>
        <p:txBody>
          <a:bodyPr/>
          <a:lstStyle/>
          <a:p>
            <a:r>
              <a:rPr lang="en-US" dirty="0" smtClean="0"/>
              <a:t>Medical Health</a:t>
            </a:r>
            <a:endParaRPr lang="en-US" dirty="0"/>
          </a:p>
        </p:txBody>
      </p:sp>
      <p:sp>
        <p:nvSpPr>
          <p:cNvPr id="3" name="Content Placeholder 2"/>
          <p:cNvSpPr>
            <a:spLocks noGrp="1"/>
          </p:cNvSpPr>
          <p:nvPr>
            <p:ph idx="1"/>
          </p:nvPr>
        </p:nvSpPr>
        <p:spPr>
          <a:xfrm>
            <a:off x="1289154" y="2832280"/>
            <a:ext cx="9866526" cy="3080924"/>
          </a:xfrm>
        </p:spPr>
        <p:txBody>
          <a:bodyPr>
            <a:normAutofit/>
          </a:bodyPr>
          <a:lstStyle/>
          <a:p>
            <a:r>
              <a:rPr lang="en-US" sz="6000" dirty="0" smtClean="0">
                <a:latin typeface="Marker Felt Thin" charset="0"/>
                <a:ea typeface="Marker Felt Thin" charset="0"/>
                <a:cs typeface="Marker Felt Thin" charset="0"/>
              </a:rPr>
              <a:t>GO SEE A DAMN DOCTOR!</a:t>
            </a:r>
          </a:p>
          <a:p>
            <a:endParaRPr lang="en-US" sz="6000" dirty="0">
              <a:latin typeface="Marker Felt Thin" charset="0"/>
              <a:ea typeface="Marker Felt Thin" charset="0"/>
              <a:cs typeface="Marker Felt Thin"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5935" y="3929366"/>
            <a:ext cx="2216065" cy="299053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898" b="98635" l="10000" r="90000">
                        <a14:foregroundMark x1="20909" y1="16724" x2="48182" y2="10239"/>
                        <a14:foregroundMark x1="20000" y1="17406" x2="15455" y2="23891"/>
                        <a14:foregroundMark x1="59091" y1="12287" x2="84091" y2="17065"/>
                        <a14:foregroundMark x1="84091" y1="80546" x2="88636" y2="86689"/>
                        <a14:foregroundMark x1="15000" y1="82594" x2="44091" y2="98635"/>
                        <a14:backgroundMark x1="15000" y1="29352" x2="17273" y2="80205"/>
                        <a14:backgroundMark x1="84091" y1="17406" x2="84545" y2="80887"/>
                        <a14:backgroundMark x1="80909" y1="86348" x2="45455" y2="98976"/>
                        <a14:backgroundMark x1="50909" y1="53242" x2="50909" y2="53242"/>
                      </a14:backgroundRemoval>
                    </a14:imgEffect>
                  </a14:imgLayer>
                </a14:imgProps>
              </a:ext>
            </a:extLst>
          </a:blip>
          <a:stretch>
            <a:fillRect/>
          </a:stretch>
        </p:blipFill>
        <p:spPr>
          <a:xfrm>
            <a:off x="9686967" y="0"/>
            <a:ext cx="2794000" cy="3721100"/>
          </a:xfrm>
          <a:prstGeom prst="rect">
            <a:avLst/>
          </a:prstGeom>
        </p:spPr>
      </p:pic>
      <p:sp>
        <p:nvSpPr>
          <p:cNvPr id="6" name="Content Placeholder 2"/>
          <p:cNvSpPr txBox="1">
            <a:spLocks/>
          </p:cNvSpPr>
          <p:nvPr/>
        </p:nvSpPr>
        <p:spPr>
          <a:xfrm>
            <a:off x="1681396" y="4712970"/>
            <a:ext cx="9866526" cy="30809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6000" dirty="0" smtClean="0">
                <a:latin typeface="Marker Felt Thin" charset="0"/>
                <a:ea typeface="Marker Felt Thin" charset="0"/>
                <a:cs typeface="Marker Felt Thin" charset="0"/>
              </a:rPr>
              <a:t>And a dentist.</a:t>
            </a:r>
          </a:p>
          <a:p>
            <a:endParaRPr lang="en-US" sz="6000" dirty="0">
              <a:latin typeface="Marker Felt Thin" charset="0"/>
              <a:ea typeface="Marker Felt Thin" charset="0"/>
              <a:cs typeface="Marker Felt Thin" charset="0"/>
            </a:endParaRPr>
          </a:p>
        </p:txBody>
      </p:sp>
    </p:spTree>
    <p:extLst>
      <p:ext uri="{BB962C8B-B14F-4D97-AF65-F5344CB8AC3E}">
        <p14:creationId xmlns:p14="http://schemas.microsoft.com/office/powerpoint/2010/main" val="21219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69453"/>
            <a:ext cx="10058400" cy="1450757"/>
          </a:xfrm>
        </p:spPr>
        <p:txBody>
          <a:bodyPr/>
          <a:lstStyle/>
          <a:p>
            <a:r>
              <a:rPr lang="en-US" dirty="0" smtClean="0"/>
              <a:t>Medical Health</a:t>
            </a:r>
            <a:endParaRPr lang="en-US" dirty="0"/>
          </a:p>
        </p:txBody>
      </p:sp>
      <p:sp>
        <p:nvSpPr>
          <p:cNvPr id="3" name="Content Placeholder 2"/>
          <p:cNvSpPr>
            <a:spLocks noGrp="1"/>
          </p:cNvSpPr>
          <p:nvPr>
            <p:ph idx="1"/>
          </p:nvPr>
        </p:nvSpPr>
        <p:spPr>
          <a:xfrm>
            <a:off x="1351998" y="1845735"/>
            <a:ext cx="8592362" cy="4023360"/>
          </a:xfrm>
        </p:spPr>
        <p:txBody>
          <a:bodyPr>
            <a:noAutofit/>
          </a:bodyPr>
          <a:lstStyle/>
          <a:p>
            <a:r>
              <a:rPr lang="en-US" sz="2300" dirty="0" smtClean="0"/>
              <a:t>If you haven’t seen a doctor in a while:</a:t>
            </a:r>
          </a:p>
          <a:p>
            <a:pPr>
              <a:buFont typeface="Courier New" charset="0"/>
              <a:buChar char="o"/>
            </a:pPr>
            <a:r>
              <a:rPr lang="en-US" sz="2300" dirty="0" smtClean="0"/>
              <a:t>Immunizations (usually not a problem for us)</a:t>
            </a:r>
          </a:p>
          <a:p>
            <a:pPr>
              <a:buFont typeface="Courier New" charset="0"/>
              <a:buChar char="o"/>
            </a:pPr>
            <a:r>
              <a:rPr lang="en-US" sz="2300" dirty="0" smtClean="0"/>
              <a:t>Blood pressure screening</a:t>
            </a:r>
          </a:p>
          <a:p>
            <a:pPr>
              <a:buFont typeface="Courier New" charset="0"/>
              <a:buChar char="o"/>
            </a:pPr>
            <a:r>
              <a:rPr lang="en-US" sz="2300" dirty="0" smtClean="0"/>
              <a:t>Height and weight</a:t>
            </a:r>
          </a:p>
          <a:p>
            <a:pPr>
              <a:buFont typeface="Courier New" charset="0"/>
              <a:buChar char="o"/>
            </a:pPr>
            <a:r>
              <a:rPr lang="en-US" sz="2300" dirty="0" smtClean="0"/>
              <a:t>Cholesterol</a:t>
            </a:r>
          </a:p>
          <a:p>
            <a:pPr>
              <a:buFont typeface="Courier New" charset="0"/>
              <a:buChar char="o"/>
            </a:pPr>
            <a:endParaRPr lang="en-US" sz="2300" dirty="0"/>
          </a:p>
          <a:p>
            <a:pPr>
              <a:buFont typeface="Courier New" charset="0"/>
              <a:buChar char="o"/>
            </a:pPr>
            <a:r>
              <a:rPr lang="en-US" sz="2300" dirty="0" smtClean="0"/>
              <a:t>Previous abnormal results?</a:t>
            </a:r>
          </a:p>
          <a:p>
            <a:pPr>
              <a:buFont typeface="Courier New" charset="0"/>
              <a:buChar char="o"/>
            </a:pPr>
            <a:r>
              <a:rPr lang="en-US" sz="2300" dirty="0" smtClean="0"/>
              <a:t>HIV test?</a:t>
            </a:r>
          </a:p>
          <a:p>
            <a:pPr>
              <a:buFont typeface="Courier New" charset="0"/>
              <a:buChar char="o"/>
            </a:pPr>
            <a:r>
              <a:rPr lang="en-US" sz="2300" dirty="0" smtClean="0"/>
              <a:t>Depression screening?</a:t>
            </a:r>
          </a:p>
        </p:txBody>
      </p:sp>
      <p:sp>
        <p:nvSpPr>
          <p:cNvPr id="4" name="TextBox 3"/>
          <p:cNvSpPr txBox="1"/>
          <p:nvPr/>
        </p:nvSpPr>
        <p:spPr>
          <a:xfrm>
            <a:off x="7528458" y="3857415"/>
            <a:ext cx="2998033" cy="1563377"/>
          </a:xfrm>
          <a:prstGeom prst="rect">
            <a:avLst/>
          </a:prstGeom>
          <a:noFill/>
        </p:spPr>
        <p:txBody>
          <a:bodyPr wrap="square" rtlCol="0">
            <a:spAutoFit/>
          </a:bodyPr>
          <a:lstStyle/>
          <a:p>
            <a:r>
              <a:rPr lang="en-US" sz="2200" dirty="0" smtClean="0"/>
              <a:t>Dentists:</a:t>
            </a:r>
          </a:p>
          <a:p>
            <a:endParaRPr lang="en-US" sz="2200" dirty="0" smtClean="0"/>
          </a:p>
          <a:p>
            <a:pPr marL="285750" indent="-285750">
              <a:buFont typeface="Courier New" charset="0"/>
              <a:buChar char="o"/>
            </a:pPr>
            <a:r>
              <a:rPr lang="en-US" sz="2200" dirty="0" smtClean="0"/>
              <a:t>Oral cancer screening</a:t>
            </a:r>
          </a:p>
          <a:p>
            <a:pPr marL="285750" indent="-285750">
              <a:lnSpc>
                <a:spcPct val="150000"/>
              </a:lnSpc>
              <a:buFont typeface="Courier New" charset="0"/>
              <a:buChar char="o"/>
            </a:pPr>
            <a:r>
              <a:rPr lang="en-US" sz="2200" dirty="0" smtClean="0"/>
              <a:t>Make teeth look nice</a:t>
            </a:r>
            <a:endParaRPr lang="en-US" sz="22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6049" y="327958"/>
            <a:ext cx="4699000" cy="3035554"/>
          </a:xfrm>
          <a:prstGeom prst="rect">
            <a:avLst/>
          </a:prstGeom>
        </p:spPr>
      </p:pic>
    </p:spTree>
    <p:extLst>
      <p:ext uri="{BB962C8B-B14F-4D97-AF65-F5344CB8AC3E}">
        <p14:creationId xmlns:p14="http://schemas.microsoft.com/office/powerpoint/2010/main" val="623105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32335"/>
          </a:xfrm>
        </p:spPr>
        <p:txBody>
          <a:bodyPr/>
          <a:lstStyle/>
          <a:p>
            <a:r>
              <a:rPr lang="en-US" smtClean="0"/>
              <a:t>Medical Health</a:t>
            </a:r>
            <a:endParaRPr lang="en-US"/>
          </a:p>
        </p:txBody>
      </p:sp>
      <p:sp>
        <p:nvSpPr>
          <p:cNvPr id="3" name="Content Placeholder 2"/>
          <p:cNvSpPr>
            <a:spLocks noGrp="1"/>
          </p:cNvSpPr>
          <p:nvPr>
            <p:ph idx="1"/>
          </p:nvPr>
        </p:nvSpPr>
        <p:spPr>
          <a:xfrm>
            <a:off x="689317" y="1831666"/>
            <a:ext cx="10058400" cy="4023360"/>
          </a:xfrm>
        </p:spPr>
        <p:txBody>
          <a:bodyPr/>
          <a:lstStyle/>
          <a:p>
            <a:pPr>
              <a:lnSpc>
                <a:spcPct val="150000"/>
              </a:lnSpc>
              <a:buFont typeface="Courier New" charset="0"/>
              <a:buChar char="o"/>
            </a:pPr>
            <a:r>
              <a:rPr lang="en-US" sz="2800" dirty="0" smtClean="0"/>
              <a:t>Advice:</a:t>
            </a:r>
          </a:p>
          <a:p>
            <a:pPr lvl="1">
              <a:buFont typeface="Courier New" charset="0"/>
              <a:buChar char="o"/>
            </a:pPr>
            <a:r>
              <a:rPr lang="en-US" sz="2400" dirty="0" smtClean="0"/>
              <a:t>Trusted referral</a:t>
            </a:r>
          </a:p>
          <a:p>
            <a:pPr lvl="1">
              <a:buFont typeface="Courier New" charset="0"/>
              <a:buChar char="o"/>
            </a:pPr>
            <a:r>
              <a:rPr lang="en-US" sz="2400" dirty="0" smtClean="0"/>
              <a:t>Never write your own prescriptions</a:t>
            </a:r>
          </a:p>
          <a:p>
            <a:pPr lvl="1">
              <a:buFont typeface="Courier New" charset="0"/>
              <a:buChar char="o"/>
            </a:pPr>
            <a:r>
              <a:rPr lang="en-US" sz="2400" dirty="0" smtClean="0"/>
              <a:t>Don’t blow things off because “I’m sure it’s fine” </a:t>
            </a:r>
          </a:p>
          <a:p>
            <a:pPr lvl="1">
              <a:buFont typeface="Courier New" charset="0"/>
              <a:buChar char="o"/>
            </a:pPr>
            <a:r>
              <a:rPr lang="en-US" sz="2400" dirty="0" smtClean="0"/>
              <a:t>Take your medicine</a:t>
            </a:r>
          </a:p>
          <a:p>
            <a:pPr lvl="1">
              <a:buFont typeface="Courier New" charset="0"/>
              <a:buChar char="o"/>
            </a:pPr>
            <a:r>
              <a:rPr lang="en-US" sz="2400" dirty="0" smtClean="0"/>
              <a:t>When seeing doctors, admit you are a doctor. </a:t>
            </a:r>
          </a:p>
          <a:p>
            <a:pPr lvl="2">
              <a:buFont typeface="Courier New" charset="0"/>
              <a:buChar char="o"/>
            </a:pPr>
            <a:r>
              <a:rPr lang="en-US" sz="2200" dirty="0" smtClean="0"/>
              <a:t>It’s fine. </a:t>
            </a:r>
          </a:p>
          <a:p>
            <a:pPr lvl="2">
              <a:buFont typeface="Courier New" charset="0"/>
              <a:buChar char="o"/>
            </a:pPr>
            <a:r>
              <a:rPr lang="en-US" sz="2200" dirty="0" smtClean="0"/>
              <a:t>But don’t be a jerk about it. </a:t>
            </a:r>
            <a:endParaRPr lang="en-US" sz="22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6875" y="1083212"/>
            <a:ext cx="4354651" cy="4327378"/>
          </a:xfrm>
          <a:prstGeom prst="rect">
            <a:avLst/>
          </a:prstGeom>
        </p:spPr>
      </p:pic>
    </p:spTree>
    <p:extLst>
      <p:ext uri="{BB962C8B-B14F-4D97-AF65-F5344CB8AC3E}">
        <p14:creationId xmlns:p14="http://schemas.microsoft.com/office/powerpoint/2010/main" val="106369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12192000" cy="7275864"/>
          </a:xfrm>
          <a:prstGeom prst="rect">
            <a:avLst/>
          </a:prstGeom>
        </p:spPr>
      </p:pic>
      <p:sp>
        <p:nvSpPr>
          <p:cNvPr id="3" name="Content Placeholder 2"/>
          <p:cNvSpPr>
            <a:spLocks noGrp="1"/>
          </p:cNvSpPr>
          <p:nvPr>
            <p:ph idx="1"/>
          </p:nvPr>
        </p:nvSpPr>
        <p:spPr>
          <a:xfrm>
            <a:off x="5158153" y="326423"/>
            <a:ext cx="7033847" cy="4023360"/>
          </a:xfrm>
        </p:spPr>
        <p:txBody>
          <a:bodyPr/>
          <a:lstStyle/>
          <a:p>
            <a:endParaRPr lang="en-US" dirty="0"/>
          </a:p>
          <a:p>
            <a:pPr algn="ctr"/>
            <a:r>
              <a:rPr lang="en-US" sz="2400" dirty="0" smtClean="0"/>
              <a:t>“Do you have a primary care doctor?”</a:t>
            </a:r>
          </a:p>
          <a:p>
            <a:pPr algn="ctr"/>
            <a:endParaRPr lang="en-US" sz="2400" dirty="0"/>
          </a:p>
          <a:p>
            <a:pPr algn="ctr"/>
            <a:r>
              <a:rPr lang="en-US" sz="2400" dirty="0" smtClean="0"/>
              <a:t>Answer “yes”: “How did you choose your doctor?”</a:t>
            </a:r>
          </a:p>
          <a:p>
            <a:pPr algn="ctr"/>
            <a:endParaRPr lang="en-US" sz="2400" dirty="0"/>
          </a:p>
          <a:p>
            <a:pPr algn="ctr"/>
            <a:r>
              <a:rPr lang="en-US" sz="2400" dirty="0" smtClean="0"/>
              <a:t>Answer “no”: “Why not?” </a:t>
            </a:r>
          </a:p>
        </p:txBody>
      </p:sp>
    </p:spTree>
    <p:extLst>
      <p:ext uri="{BB962C8B-B14F-4D97-AF65-F5344CB8AC3E}">
        <p14:creationId xmlns:p14="http://schemas.microsoft.com/office/powerpoint/2010/main" val="1081962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86603"/>
            <a:ext cx="9326880" cy="1450757"/>
          </a:xfrm>
        </p:spPr>
        <p:txBody>
          <a:bodyPr/>
          <a:lstStyle/>
          <a:p>
            <a:r>
              <a:rPr lang="en-US" dirty="0" smtClean="0"/>
              <a:t>Sleep</a:t>
            </a:r>
            <a:endParaRPr lang="en-US" dirty="0"/>
          </a:p>
        </p:txBody>
      </p:sp>
      <p:sp>
        <p:nvSpPr>
          <p:cNvPr id="3" name="Content Placeholder 2"/>
          <p:cNvSpPr>
            <a:spLocks noGrp="1"/>
          </p:cNvSpPr>
          <p:nvPr>
            <p:ph idx="1"/>
          </p:nvPr>
        </p:nvSpPr>
        <p:spPr>
          <a:xfrm>
            <a:off x="281354" y="2335236"/>
            <a:ext cx="10874326" cy="3533857"/>
          </a:xfrm>
        </p:spPr>
        <p:txBody>
          <a:bodyPr/>
          <a:lstStyle/>
          <a:p>
            <a:endParaRPr lang="en-US" dirty="0" smtClean="0"/>
          </a:p>
          <a:p>
            <a:endParaRPr lang="en-US" dirty="0"/>
          </a:p>
          <a:p>
            <a:r>
              <a:rPr lang="en-US" sz="5000" b="1" dirty="0" smtClean="0">
                <a:latin typeface="American Typewriter Condensed" charset="0"/>
                <a:ea typeface="American Typewriter Condensed" charset="0"/>
                <a:cs typeface="American Typewriter Condensed" charset="0"/>
              </a:rPr>
              <a:t>IT IS IMPORTANT!!</a:t>
            </a:r>
            <a:endParaRPr lang="en-US" sz="5000" b="1" dirty="0">
              <a:latin typeface="American Typewriter Condensed" charset="0"/>
              <a:ea typeface="American Typewriter Condensed" charset="0"/>
              <a:cs typeface="American Typewriter Condensed" charset="0"/>
            </a:endParaRPr>
          </a:p>
          <a:p>
            <a:endParaRPr lang="en-US" dirty="0" smtClean="0"/>
          </a:p>
        </p:txBody>
      </p:sp>
      <p:pic>
        <p:nvPicPr>
          <p:cNvPr id="4" name="Picture 3"/>
          <p:cNvPicPr>
            <a:picLocks noChangeAspect="1"/>
          </p:cNvPicPr>
          <p:nvPr/>
        </p:nvPicPr>
        <p:blipFill>
          <a:blip r:embed="rId3"/>
          <a:stretch>
            <a:fillRect/>
          </a:stretch>
        </p:blipFill>
        <p:spPr>
          <a:xfrm>
            <a:off x="5710017" y="757799"/>
            <a:ext cx="6286500" cy="4864100"/>
          </a:xfrm>
          <a:prstGeom prst="rect">
            <a:avLst/>
          </a:prstGeom>
        </p:spPr>
      </p:pic>
    </p:spTree>
    <p:extLst>
      <p:ext uri="{BB962C8B-B14F-4D97-AF65-F5344CB8AC3E}">
        <p14:creationId xmlns:p14="http://schemas.microsoft.com/office/powerpoint/2010/main" val="361600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7250</TotalTime>
  <Words>2713</Words>
  <Application>Microsoft Macintosh PowerPoint</Application>
  <PresentationFormat>Widescreen</PresentationFormat>
  <Paragraphs>349</Paragraphs>
  <Slides>28</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American Typewriter Condensed</vt:lpstr>
      <vt:lpstr>AppleColorEmoji</vt:lpstr>
      <vt:lpstr>Calibri</vt:lpstr>
      <vt:lpstr>Calibri Light</vt:lpstr>
      <vt:lpstr>Courier New</vt:lpstr>
      <vt:lpstr>Marker Felt Thin</vt:lpstr>
      <vt:lpstr>Papyrus</vt:lpstr>
      <vt:lpstr>Wingdings</vt:lpstr>
      <vt:lpstr>Retrospect</vt:lpstr>
      <vt:lpstr>  Physical Wellness </vt:lpstr>
      <vt:lpstr>Today’s Talk</vt:lpstr>
      <vt:lpstr>Asynchronous Learning/III</vt:lpstr>
      <vt:lpstr>Physical wellness</vt:lpstr>
      <vt:lpstr>Medical Health</vt:lpstr>
      <vt:lpstr>Medical Health</vt:lpstr>
      <vt:lpstr>Medical Health</vt:lpstr>
      <vt:lpstr>PowerPoint Presentation</vt:lpstr>
      <vt:lpstr>Sleep</vt:lpstr>
      <vt:lpstr>PowerPoint Presentation</vt:lpstr>
      <vt:lpstr>Sleep: Night Shifts</vt:lpstr>
      <vt:lpstr>Sleep: Night Shifts</vt:lpstr>
      <vt:lpstr> 2 minutes</vt:lpstr>
      <vt:lpstr>Food</vt:lpstr>
      <vt:lpstr>MyPlate </vt:lpstr>
      <vt:lpstr>Food</vt:lpstr>
      <vt:lpstr>Fiber</vt:lpstr>
      <vt:lpstr>Fat Intake</vt:lpstr>
      <vt:lpstr>Food</vt:lpstr>
      <vt:lpstr>PowerPoint Presentation</vt:lpstr>
      <vt:lpstr>Exercise</vt:lpstr>
      <vt:lpstr>Ballpark estimates</vt:lpstr>
      <vt:lpstr>Exercise</vt:lpstr>
      <vt:lpstr>PowerPoint Presentation</vt:lpstr>
      <vt:lpstr>Summary</vt:lpstr>
      <vt:lpstr>What’s coming next</vt:lpstr>
      <vt:lpstr>Individualized Interactive Instruction (III) Assignments (to be completed in October): </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Wellness </dc:title>
  <dc:creator>Patrick _</dc:creator>
  <cp:lastModifiedBy>Olson, Adriana</cp:lastModifiedBy>
  <cp:revision>57</cp:revision>
  <dcterms:created xsi:type="dcterms:W3CDTF">2017-08-31T16:04:30Z</dcterms:created>
  <dcterms:modified xsi:type="dcterms:W3CDTF">2017-09-21T00:56:19Z</dcterms:modified>
</cp:coreProperties>
</file>