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4"/>
  </p:sldMasterIdLst>
  <p:notesMasterIdLst>
    <p:notesMasterId r:id="rId30"/>
  </p:notesMasterIdLst>
  <p:handoutMasterIdLst>
    <p:handoutMasterId r:id="rId31"/>
  </p:handoutMasterIdLst>
  <p:sldIdLst>
    <p:sldId id="257" r:id="rId5"/>
    <p:sldId id="270" r:id="rId6"/>
    <p:sldId id="268" r:id="rId7"/>
    <p:sldId id="269" r:id="rId8"/>
    <p:sldId id="271" r:id="rId9"/>
    <p:sldId id="266" r:id="rId10"/>
    <p:sldId id="274" r:id="rId11"/>
    <p:sldId id="275" r:id="rId12"/>
    <p:sldId id="276" r:id="rId13"/>
    <p:sldId id="277" r:id="rId14"/>
    <p:sldId id="281" r:id="rId15"/>
    <p:sldId id="286" r:id="rId16"/>
    <p:sldId id="283" r:id="rId17"/>
    <p:sldId id="278" r:id="rId18"/>
    <p:sldId id="279" r:id="rId19"/>
    <p:sldId id="280" r:id="rId20"/>
    <p:sldId id="287" r:id="rId21"/>
    <p:sldId id="262" r:id="rId22"/>
    <p:sldId id="272" r:id="rId23"/>
    <p:sldId id="273" r:id="rId24"/>
    <p:sldId id="263" r:id="rId25"/>
    <p:sldId id="264" r:id="rId26"/>
    <p:sldId id="265" r:id="rId27"/>
    <p:sldId id="282"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8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1" autoAdjust="0"/>
    <p:restoredTop sz="86420"/>
  </p:normalViewPr>
  <p:slideViewPr>
    <p:cSldViewPr snapToGrid="0">
      <p:cViewPr>
        <p:scale>
          <a:sx n="80" d="100"/>
          <a:sy n="80" d="100"/>
        </p:scale>
        <p:origin x="648" y="528"/>
      </p:cViewPr>
      <p:guideLst/>
    </p:cSldViewPr>
  </p:slideViewPr>
  <p:outlineViewPr>
    <p:cViewPr>
      <p:scale>
        <a:sx n="33" d="100"/>
        <a:sy n="33" d="100"/>
      </p:scale>
      <p:origin x="-24"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2406" y="7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60B6B-963E-45AD-B18D-9DA3469D83C9}" type="datetimeFigureOut">
              <a:rPr lang="en-US" smtClean="0"/>
              <a:t>6/22/17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61BEE-A6B4-49DE-8859-2A55F155C514}" type="slidenum">
              <a:rPr lang="en-US" smtClean="0"/>
              <a:t>‹#›</a:t>
            </a:fld>
            <a:endParaRPr lang="en-US"/>
          </a:p>
        </p:txBody>
      </p:sp>
    </p:spTree>
    <p:extLst>
      <p:ext uri="{BB962C8B-B14F-4D97-AF65-F5344CB8AC3E}">
        <p14:creationId xmlns:p14="http://schemas.microsoft.com/office/powerpoint/2010/main" val="378493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2A0D-6B45-4215-8A49-D14849101A69}" type="datetimeFigureOut">
              <a:rPr lang="en-US" smtClean="0"/>
              <a:t>6/22/17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A182-AF03-4CC8-94DC-C0726DF52A64}" type="slidenum">
              <a:rPr lang="en-US" smtClean="0"/>
              <a:t>‹#›</a:t>
            </a:fld>
            <a:endParaRPr lang="en-US"/>
          </a:p>
        </p:txBody>
      </p:sp>
    </p:spTree>
    <p:extLst>
      <p:ext uri="{BB962C8B-B14F-4D97-AF65-F5344CB8AC3E}">
        <p14:creationId xmlns:p14="http://schemas.microsoft.com/office/powerpoint/2010/main" val="330364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6A182-AF03-4CC8-94DC-C0726DF52A64}" type="slidenum">
              <a:rPr lang="en-US" smtClean="0"/>
              <a:t>1</a:t>
            </a:fld>
            <a:endParaRPr lang="en-US"/>
          </a:p>
        </p:txBody>
      </p:sp>
    </p:spTree>
    <p:extLst>
      <p:ext uri="{BB962C8B-B14F-4D97-AF65-F5344CB8AC3E}">
        <p14:creationId xmlns:p14="http://schemas.microsoft.com/office/powerpoint/2010/main" val="133775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Foster Social Resilience.</a:t>
            </a:r>
            <a:r>
              <a:rPr lang="en-US" sz="1200" kern="1200" dirty="0" smtClean="0">
                <a:solidFill>
                  <a:schemeClr val="tx1"/>
                </a:solidFill>
                <a:effectLst/>
                <a:latin typeface="+mn-lt"/>
                <a:ea typeface="+mn-ea"/>
                <a:cs typeface="+mn-cs"/>
              </a:rPr>
              <a:t>  We’ve talked</a:t>
            </a:r>
            <a:r>
              <a:rPr lang="en-US" sz="1200" kern="1200" baseline="0" dirty="0" smtClean="0">
                <a:solidFill>
                  <a:schemeClr val="tx1"/>
                </a:solidFill>
                <a:effectLst/>
                <a:latin typeface="+mn-lt"/>
                <a:ea typeface="+mn-ea"/>
                <a:cs typeface="+mn-cs"/>
              </a:rPr>
              <a:t> previously about r</a:t>
            </a:r>
            <a:r>
              <a:rPr lang="en-US" sz="1200" kern="1200" dirty="0" smtClean="0">
                <a:solidFill>
                  <a:schemeClr val="tx1"/>
                </a:solidFill>
                <a:effectLst/>
                <a:latin typeface="+mn-lt"/>
                <a:ea typeface="+mn-ea"/>
                <a:cs typeface="+mn-cs"/>
              </a:rPr>
              <a:t>esilience as the ability to adapt in healthy ways to adversity, to act and react with optimism; bouncing back from setbacks or failure.  Resilience is closely tied to wellness.  It requires self-knowledge, flexibility, motivation, and especially relationships.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Social resilience </a:t>
            </a:r>
            <a:r>
              <a:rPr lang="en-US" sz="1200" kern="1200" dirty="0" smtClean="0">
                <a:solidFill>
                  <a:schemeClr val="tx1"/>
                </a:solidFill>
                <a:effectLst/>
                <a:latin typeface="+mn-lt"/>
                <a:ea typeface="+mn-ea"/>
                <a:cs typeface="+mn-cs"/>
              </a:rPr>
              <a:t>is the capacity of a group to endure stress in a positive way, through bonding and reliance.  Beyond our personal connections, we talk of our “tribe” of emergency physicians.  Trusting ourselves to be vulnerable to share bad cases, doubts, and errors makes us stronger.</a:t>
            </a:r>
            <a:r>
              <a:rPr lang="en-US" sz="1200" kern="1200" baseline="30000" dirty="0" smtClean="0">
                <a:solidFill>
                  <a:schemeClr val="tx1"/>
                </a:solidFill>
                <a:effectLst/>
                <a:latin typeface="+mn-lt"/>
                <a:ea typeface="+mn-ea"/>
                <a:cs typeface="+mn-cs"/>
              </a:rPr>
              <a:t>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(Navy SEAL training)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10</a:t>
            </a:fld>
            <a:endParaRPr lang="en-US"/>
          </a:p>
        </p:txBody>
      </p:sp>
    </p:spTree>
    <p:extLst>
      <p:ext uri="{BB962C8B-B14F-4D97-AF65-F5344CB8AC3E}">
        <p14:creationId xmlns:p14="http://schemas.microsoft.com/office/powerpoint/2010/main" val="1451825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Perceived medical error can be emotionally</a:t>
            </a:r>
            <a:r>
              <a:rPr lang="en-US" sz="1200" kern="1200" baseline="0" dirty="0" smtClean="0">
                <a:solidFill>
                  <a:schemeClr val="tx1"/>
                </a:solidFill>
                <a:effectLst/>
                <a:latin typeface="+mn-lt"/>
                <a:ea typeface="+mn-ea"/>
                <a:cs typeface="+mn-cs"/>
              </a:rPr>
              <a:t> devastating, and the culture of medicine historically is founded on perfectionism, never showing weakness, and assigning personal blame for error.</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11</a:t>
            </a:fld>
            <a:endParaRPr lang="en-US"/>
          </a:p>
        </p:txBody>
      </p:sp>
    </p:spTree>
    <p:extLst>
      <p:ext uri="{BB962C8B-B14F-4D97-AF65-F5344CB8AC3E}">
        <p14:creationId xmlns:p14="http://schemas.microsoft.com/office/powerpoint/2010/main" val="156981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a medical error, positive coping mechanisms include talking about the event, personal forgiveness, acknowledging imperfection, and teaching about the mistake-all strategies facilitated by strong social resilience.</a:t>
            </a:r>
            <a:r>
              <a:rPr lang="en-US" sz="1200" kern="1200" baseline="300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Personal distress and decreased empathy are also associated with increased future risk of medical error, suggesting a cyclic nature to distress, empathy, and error.</a:t>
            </a:r>
            <a:r>
              <a:rPr lang="en-US" sz="1200" kern="1200" baseline="30000" dirty="0" smtClean="0">
                <a:solidFill>
                  <a:schemeClr val="tx1"/>
                </a:solidFill>
                <a:effectLst/>
                <a:latin typeface="+mn-lt"/>
                <a:ea typeface="+mn-ea"/>
                <a:cs typeface="+mn-cs"/>
              </a:rPr>
              <a:t>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Discussion:  What personal/program strategies do you use to help cope with medical error?</a:t>
            </a: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12</a:t>
            </a:fld>
            <a:endParaRPr lang="en-US"/>
          </a:p>
        </p:txBody>
      </p:sp>
    </p:spTree>
    <p:extLst>
      <p:ext uri="{BB962C8B-B14F-4D97-AF65-F5344CB8AC3E}">
        <p14:creationId xmlns:p14="http://schemas.microsoft.com/office/powerpoint/2010/main" val="138862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Based on the work of Stanford</a:t>
            </a:r>
            <a:r>
              <a:rPr lang="en-US" baseline="0" dirty="0" smtClean="0"/>
              <a:t> Professor of Psychology Carol </a:t>
            </a:r>
            <a:r>
              <a:rPr lang="en-US" baseline="0" dirty="0" err="1" smtClean="0"/>
              <a:t>Dweck</a:t>
            </a:r>
            <a:r>
              <a:rPr lang="en-US" baseline="0" dirty="0" smtClean="0"/>
              <a:t> and her book </a:t>
            </a:r>
            <a:r>
              <a:rPr lang="en-US" i="1" baseline="0" dirty="0" smtClean="0"/>
              <a:t>Mindset:  The New Psychology of Success.</a:t>
            </a:r>
            <a:r>
              <a:rPr lang="en-US" i="1" baseline="30000" dirty="0" smtClean="0"/>
              <a:t>9 </a:t>
            </a:r>
            <a:r>
              <a:rPr lang="en-US" i="1" baseline="0" dirty="0" smtClean="0"/>
              <a:t> </a:t>
            </a:r>
          </a:p>
          <a:p>
            <a:r>
              <a:rPr lang="en-US" baseline="0" dirty="0" smtClean="0"/>
              <a:t>Concept that people have beliefs about learning and intelligence that can be categorized as “Growth Mindset” and “Fixed Mindset.”</a:t>
            </a:r>
          </a:p>
          <a:p>
            <a:endParaRPr lang="en-US" baseline="0" dirty="0" smtClean="0"/>
          </a:p>
          <a:p>
            <a:r>
              <a:rPr lang="en-US" baseline="0" dirty="0" smtClean="0"/>
              <a:t>People with a Fixed Mindset believe that intelligence is static.  They therefore avoiding challenges, view effort as a waste, feel threatened by success of others, and respond poorly to feedback.</a:t>
            </a:r>
          </a:p>
          <a:p>
            <a:endParaRPr lang="en-US" baseline="0" dirty="0" smtClean="0"/>
          </a:p>
          <a:p>
            <a:r>
              <a:rPr lang="en-US" baseline="0" dirty="0" smtClean="0"/>
              <a:t>People with a Growth Mindset believe that intelligence can be developed.  Therefore they embrace challenge, work to overcome obstacles, view effort as part of the path to excellence, learn from feedback, and see lessons/inspiration in the success of others.  </a:t>
            </a:r>
          </a:p>
          <a:p>
            <a:endParaRPr lang="en-US" baseline="0" dirty="0" smtClean="0"/>
          </a:p>
          <a:p>
            <a:r>
              <a:rPr lang="en-US" baseline="0" dirty="0" smtClean="0"/>
              <a:t>Easy visual explanation:  https://</a:t>
            </a:r>
            <a:r>
              <a:rPr lang="en-US" baseline="0" dirty="0" err="1" smtClean="0"/>
              <a:t>www.mindsetworks.com</a:t>
            </a:r>
            <a:r>
              <a:rPr lang="en-US" baseline="0" dirty="0" smtClean="0"/>
              <a:t>/Science/Impact</a:t>
            </a:r>
          </a:p>
          <a:p>
            <a:endParaRPr lang="en-US" baseline="0" dirty="0" smtClean="0"/>
          </a:p>
          <a:p>
            <a:r>
              <a:rPr lang="en-US" baseline="0" dirty="0" smtClean="0"/>
              <a:t>Everyone is along the continuum between fixed, mixed, and growth mindsets.  If interested, you can take an assessment of your mindset, or even have residents take it in conference:  </a:t>
            </a:r>
          </a:p>
          <a:p>
            <a:r>
              <a:rPr lang="en-US" baseline="0" dirty="0" smtClean="0"/>
              <a:t>http://</a:t>
            </a:r>
            <a:r>
              <a:rPr lang="en-US" baseline="0" dirty="0" err="1" smtClean="0"/>
              <a:t>blog.mindsetworks.com</a:t>
            </a:r>
            <a:r>
              <a:rPr lang="en-US" baseline="0" dirty="0" smtClean="0"/>
              <a:t>/what-s-my-mindset</a:t>
            </a:r>
          </a:p>
          <a:p>
            <a:endParaRPr lang="en-US" baseline="0" dirty="0" smtClean="0"/>
          </a:p>
          <a:p>
            <a:r>
              <a:rPr lang="en-US" baseline="0" dirty="0" smtClean="0"/>
              <a:t>The Growth Mindset has been linked to increased motivation and achievement.  Good news, our brains are malleable!  As educators, based on our approach with learners and how we give feedback (</a:t>
            </a:r>
            <a:r>
              <a:rPr lang="en-US" baseline="0" dirty="0" err="1" smtClean="0"/>
              <a:t>eg</a:t>
            </a:r>
            <a:r>
              <a:rPr lang="en-US" baseline="0" dirty="0" smtClean="0"/>
              <a:t> praise process/effort rather than “you’re so smart”), we can foster the growth mindset, which helps learners to embrace challenges and persist despite failures.</a:t>
            </a:r>
          </a:p>
          <a:p>
            <a:endParaRPr lang="en-US" baseline="0" dirty="0" smtClean="0"/>
          </a:p>
          <a:p>
            <a:r>
              <a:rPr lang="en-US" baseline="0" dirty="0" smtClean="0"/>
              <a:t>Individuals can also develop their own Growth Mindset-the book Mindset is an easy read, or there are online resources.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13</a:t>
            </a:fld>
            <a:endParaRPr lang="en-US"/>
          </a:p>
        </p:txBody>
      </p:sp>
    </p:spTree>
    <p:extLst>
      <p:ext uri="{BB962C8B-B14F-4D97-AF65-F5344CB8AC3E}">
        <p14:creationId xmlns:p14="http://schemas.microsoft.com/office/powerpoint/2010/main" val="31704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Some</a:t>
            </a:r>
            <a:r>
              <a:rPr lang="en-US" sz="1200" kern="1200" baseline="0" dirty="0" smtClean="0">
                <a:solidFill>
                  <a:schemeClr val="tx1"/>
                </a:solidFill>
                <a:effectLst/>
                <a:latin typeface="+mn-lt"/>
                <a:ea typeface="+mn-ea"/>
                <a:cs typeface="+mn-cs"/>
              </a:rPr>
              <a:t> ideas-</a:t>
            </a:r>
            <a:r>
              <a:rPr lang="en-US" sz="1200" kern="1200" dirty="0" smtClean="0">
                <a:solidFill>
                  <a:schemeClr val="tx1"/>
                </a:solidFill>
                <a:effectLst/>
                <a:latin typeface="+mn-lt"/>
                <a:ea typeface="+mn-ea"/>
                <a:cs typeface="+mn-cs"/>
              </a:rPr>
              <a:t> Abraham </a:t>
            </a:r>
            <a:r>
              <a:rPr lang="en-US" sz="1200" kern="1200" dirty="0" err="1" smtClean="0">
                <a:solidFill>
                  <a:schemeClr val="tx1"/>
                </a:solidFill>
                <a:effectLst/>
                <a:latin typeface="+mn-lt"/>
                <a:ea typeface="+mn-ea"/>
                <a:cs typeface="+mn-cs"/>
              </a:rPr>
              <a:t>Verghese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Gawande</a:t>
            </a:r>
            <a:r>
              <a:rPr lang="en-US" sz="1200" kern="1200" dirty="0" smtClean="0">
                <a:solidFill>
                  <a:schemeClr val="tx1"/>
                </a:solidFill>
                <a:effectLst/>
                <a:latin typeface="+mn-lt"/>
                <a:ea typeface="+mn-ea"/>
                <a:cs typeface="+mn-cs"/>
              </a:rPr>
              <a:t>, Jerome </a:t>
            </a:r>
            <a:r>
              <a:rPr lang="en-US" sz="1200" kern="1200" dirty="0" err="1" smtClean="0">
                <a:solidFill>
                  <a:schemeClr val="tx1"/>
                </a:solidFill>
                <a:effectLst/>
                <a:latin typeface="+mn-lt"/>
                <a:ea typeface="+mn-ea"/>
                <a:cs typeface="+mn-cs"/>
              </a:rPr>
              <a:t>Groopman</a:t>
            </a:r>
            <a:r>
              <a:rPr lang="en-US" sz="1200" kern="1200" dirty="0" smtClean="0">
                <a:solidFill>
                  <a:schemeClr val="tx1"/>
                </a:solidFill>
                <a:effectLst/>
                <a:latin typeface="+mn-lt"/>
                <a:ea typeface="+mn-ea"/>
                <a:cs typeface="+mn-cs"/>
              </a:rPr>
              <a:t>, Sherwin Nuland among others, to maintain</a:t>
            </a:r>
            <a:r>
              <a:rPr lang="en-US" sz="1200" kern="1200" baseline="0" dirty="0" smtClean="0">
                <a:solidFill>
                  <a:schemeClr val="tx1"/>
                </a:solidFill>
                <a:effectLst/>
                <a:latin typeface="+mn-lt"/>
                <a:ea typeface="+mn-ea"/>
                <a:cs typeface="+mn-cs"/>
              </a:rPr>
              <a:t> your humanism perspective</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 a medical humanism book club…</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Discussion:  Does</a:t>
            </a:r>
            <a:r>
              <a:rPr lang="en-US" sz="1200" kern="1200" baseline="0" dirty="0" smtClean="0">
                <a:solidFill>
                  <a:schemeClr val="tx1"/>
                </a:solidFill>
                <a:effectLst/>
                <a:latin typeface="+mn-lt"/>
                <a:ea typeface="+mn-ea"/>
                <a:cs typeface="+mn-cs"/>
              </a:rPr>
              <a:t> anyone have other favorites?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14</a:t>
            </a:fld>
            <a:endParaRPr lang="en-US"/>
          </a:p>
        </p:txBody>
      </p:sp>
    </p:spTree>
    <p:extLst>
      <p:ext uri="{BB962C8B-B14F-4D97-AF65-F5344CB8AC3E}">
        <p14:creationId xmlns:p14="http://schemas.microsoft.com/office/powerpoint/2010/main" val="67172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Identify your Bias.</a:t>
            </a:r>
            <a:r>
              <a:rPr lang="en-US" sz="1200" kern="1200" dirty="0" smtClean="0">
                <a:solidFill>
                  <a:schemeClr val="tx1"/>
                </a:solidFill>
                <a:effectLst/>
                <a:latin typeface="+mn-lt"/>
                <a:ea typeface="+mn-ea"/>
                <a:cs typeface="+mn-cs"/>
              </a:rPr>
              <a:t>  Malcom Gladwell’s book </a:t>
            </a:r>
            <a:r>
              <a:rPr lang="en-US" sz="1200" i="1" kern="1200" dirty="0" smtClean="0">
                <a:solidFill>
                  <a:schemeClr val="tx1"/>
                </a:solidFill>
                <a:effectLst/>
                <a:latin typeface="+mn-lt"/>
                <a:ea typeface="+mn-ea"/>
                <a:cs typeface="+mn-cs"/>
              </a:rPr>
              <a:t>Blink</a:t>
            </a:r>
            <a:r>
              <a:rPr lang="en-US" sz="1200" i="0" kern="1200" baseline="30000" dirty="0" smtClean="0">
                <a:solidFill>
                  <a:schemeClr val="tx1"/>
                </a:solidFill>
                <a:effectLst/>
                <a:latin typeface="+mn-lt"/>
                <a:ea typeface="+mn-ea"/>
                <a:cs typeface="+mn-cs"/>
              </a:rPr>
              <a:t>10</a:t>
            </a:r>
            <a:r>
              <a:rPr lang="en-US"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discussed the concept of implicit, or unconscious bias, as a determinant in our decision-making.</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Think about this image-when I say “peanut</a:t>
            </a:r>
            <a:r>
              <a:rPr lang="en-US" sz="1200" kern="1200" baseline="0" dirty="0" smtClean="0">
                <a:solidFill>
                  <a:schemeClr val="tx1"/>
                </a:solidFill>
                <a:effectLst/>
                <a:latin typeface="+mn-lt"/>
                <a:ea typeface="+mn-ea"/>
                <a:cs typeface="+mn-cs"/>
              </a:rPr>
              <a:t> butter”, you think “jelly”.  It’s not a conscious value judgment, but it’s an automatic (unconscious) association.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nearly all of us would deny conscious feelings of bias or racism, the majority of people, including physicians, hold unconscious attitudes about social groups.  These unconscious attitudes develop over time through exposure to media, advertising, life experiences and cultural messages and stereotyping.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turn, unconscious bias influences our behaviors.  In physicians, implicit bias is associated with clinical decision-making.</a:t>
            </a:r>
          </a:p>
          <a:p>
            <a:r>
              <a:rPr lang="en-US" sz="1200" kern="1200" dirty="0" smtClean="0">
                <a:solidFill>
                  <a:schemeClr val="tx1"/>
                </a:solidFill>
                <a:effectLst/>
                <a:latin typeface="+mn-lt"/>
                <a:ea typeface="+mn-ea"/>
                <a:cs typeface="+mn-cs"/>
              </a:rPr>
              <a:t>Implicit bias in physicians has been associated with decreased patient satisfaction, and with disparities in providing analgesia to patients (pediatric and adult), appropriate care for ACS based on racial/ethnic group, and referral for knee arthroplasty based on gender.</a:t>
            </a:r>
            <a:r>
              <a:rPr lang="en-US" sz="1200" kern="1200" baseline="0" dirty="0" smtClean="0">
                <a:solidFill>
                  <a:schemeClr val="tx1"/>
                </a:solidFill>
                <a:effectLst/>
                <a:latin typeface="+mn-lt"/>
                <a:ea typeface="+mn-ea"/>
                <a:cs typeface="+mn-cs"/>
              </a:rPr>
              <a:t> </a:t>
            </a:r>
            <a:r>
              <a:rPr lang="en-US" sz="1200" kern="1200" baseline="30000" dirty="0" smtClean="0">
                <a:solidFill>
                  <a:schemeClr val="tx1"/>
                </a:solidFill>
                <a:effectLst/>
                <a:latin typeface="+mn-lt"/>
                <a:ea typeface="+mn-ea"/>
                <a:cs typeface="+mn-cs"/>
              </a:rPr>
              <a:t>12</a:t>
            </a: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15</a:t>
            </a:fld>
            <a:endParaRPr lang="en-US"/>
          </a:p>
        </p:txBody>
      </p:sp>
    </p:spTree>
    <p:extLst>
      <p:ext uri="{BB962C8B-B14F-4D97-AF65-F5344CB8AC3E}">
        <p14:creationId xmlns:p14="http://schemas.microsoft.com/office/powerpoint/2010/main" val="515278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way to be a more humanistic physician, to decrease judgment and improve care, is to mitigate our unconscious biases.  The first step toward change is identification of bias.   The Implicit Associate Test,</a:t>
            </a:r>
            <a:r>
              <a:rPr lang="en-US" sz="1200" kern="1200" baseline="300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 created by Harvard psychologists, is a quick online tool to measure implicit attitudes across a variety of domains.   It</a:t>
            </a:r>
            <a:r>
              <a:rPr lang="en-US" sz="1200" kern="1200" baseline="0" dirty="0" smtClean="0">
                <a:solidFill>
                  <a:schemeClr val="tx1"/>
                </a:solidFill>
                <a:effectLst/>
                <a:latin typeface="+mn-lt"/>
                <a:ea typeface="+mn-ea"/>
                <a:cs typeface="+mn-cs"/>
              </a:rPr>
              <a:t> measures the strength of associations between social groups and positive and negative characteristics, as a reflection of unconscious bias for/against these groups.  There are a number of IATs available on the website, </a:t>
            </a:r>
            <a:r>
              <a:rPr lang="en-US" sz="1200" kern="1200" baseline="0" dirty="0" err="1" smtClean="0">
                <a:solidFill>
                  <a:schemeClr val="tx1"/>
                </a:solidFill>
                <a:effectLst/>
                <a:latin typeface="+mn-lt"/>
                <a:ea typeface="+mn-ea"/>
                <a:cs typeface="+mn-cs"/>
              </a:rPr>
              <a:t>eg</a:t>
            </a:r>
            <a:r>
              <a:rPr lang="en-US" sz="1200" kern="1200" baseline="0" dirty="0" smtClean="0">
                <a:solidFill>
                  <a:schemeClr val="tx1"/>
                </a:solidFill>
                <a:effectLst/>
                <a:latin typeface="+mn-lt"/>
                <a:ea typeface="+mn-ea"/>
                <a:cs typeface="+mn-cs"/>
              </a:rPr>
              <a:t> Race, Arab-Muslim, Gender, Weight, Sexuality, etc.</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16</a:t>
            </a:fld>
            <a:endParaRPr lang="en-US"/>
          </a:p>
        </p:txBody>
      </p:sp>
    </p:spTree>
    <p:extLst>
      <p:ext uri="{BB962C8B-B14F-4D97-AF65-F5344CB8AC3E}">
        <p14:creationId xmlns:p14="http://schemas.microsoft.com/office/powerpoint/2010/main" val="174820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Other strategies to decrease implicit bias include seeking out </a:t>
            </a:r>
            <a:r>
              <a:rPr lang="en-US" sz="1200" i="1" kern="1200" dirty="0" smtClean="0">
                <a:solidFill>
                  <a:schemeClr val="tx1"/>
                </a:solidFill>
                <a:effectLst/>
                <a:latin typeface="+mn-lt"/>
                <a:ea typeface="+mn-ea"/>
                <a:cs typeface="+mn-cs"/>
              </a:rPr>
              <a:t>positive exemplars</a:t>
            </a:r>
            <a:r>
              <a:rPr lang="en-US" sz="1200" kern="1200" dirty="0" smtClean="0">
                <a:solidFill>
                  <a:schemeClr val="tx1"/>
                </a:solidFill>
                <a:effectLst/>
                <a:latin typeface="+mn-lt"/>
                <a:ea typeface="+mn-ea"/>
                <a:cs typeface="+mn-cs"/>
              </a:rPr>
              <a:t> of a group, either in your personal or professional life in order to change the messages that are being internalized.  </a:t>
            </a:r>
            <a:r>
              <a:rPr lang="en-US" sz="1200" i="1" kern="1200" dirty="0" smtClean="0">
                <a:solidFill>
                  <a:schemeClr val="tx1"/>
                </a:solidFill>
                <a:effectLst/>
                <a:latin typeface="+mn-lt"/>
                <a:ea typeface="+mn-ea"/>
                <a:cs typeface="+mn-cs"/>
              </a:rPr>
              <a:t>Individuating </a:t>
            </a:r>
            <a:r>
              <a:rPr lang="en-US" sz="1200" kern="1200" dirty="0" smtClean="0">
                <a:solidFill>
                  <a:schemeClr val="tx1"/>
                </a:solidFill>
                <a:effectLst/>
                <a:latin typeface="+mn-lt"/>
                <a:ea typeface="+mn-ea"/>
                <a:cs typeface="+mn-cs"/>
              </a:rPr>
              <a:t>means making a conscious effort to focus on specific information about a patient when making clinical decisions, rather than filling in partial information with social category information such as race or gender.  </a:t>
            </a:r>
            <a:r>
              <a:rPr lang="en-US" sz="1200" i="1" kern="1200" dirty="0" smtClean="0">
                <a:solidFill>
                  <a:schemeClr val="tx1"/>
                </a:solidFill>
                <a:effectLst/>
                <a:latin typeface="+mn-lt"/>
                <a:ea typeface="+mn-ea"/>
                <a:cs typeface="+mn-cs"/>
              </a:rPr>
              <a:t>Perspective-taking</a:t>
            </a:r>
            <a:r>
              <a:rPr lang="en-US" sz="1200" kern="1200" dirty="0" smtClean="0">
                <a:solidFill>
                  <a:schemeClr val="tx1"/>
                </a:solidFill>
                <a:effectLst/>
                <a:latin typeface="+mn-lt"/>
                <a:ea typeface="+mn-ea"/>
                <a:cs typeface="+mn-cs"/>
              </a:rPr>
              <a:t>, or the attempt to look at a situation from the patient’s point of view, has also been demonstrated to lead to less biased care.</a:t>
            </a:r>
            <a:r>
              <a:rPr lang="en-US" sz="1200" kern="1200" baseline="30000" dirty="0" smtClean="0">
                <a:solidFill>
                  <a:schemeClr val="tx1"/>
                </a:solidFill>
                <a:effectLst/>
                <a:latin typeface="+mn-lt"/>
                <a:ea typeface="+mn-ea"/>
                <a:cs typeface="+mn-cs"/>
              </a:rPr>
              <a:t>12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17</a:t>
            </a:fld>
            <a:endParaRPr lang="en-US"/>
          </a:p>
        </p:txBody>
      </p:sp>
    </p:spTree>
    <p:extLst>
      <p:ext uri="{BB962C8B-B14F-4D97-AF65-F5344CB8AC3E}">
        <p14:creationId xmlns:p14="http://schemas.microsoft.com/office/powerpoint/2010/main" val="322901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two June III assignments</a:t>
            </a:r>
            <a:r>
              <a:rPr lang="en-US" baseline="0" dirty="0" smtClean="0"/>
              <a:t> were meant to provoke consideration of how implicit/unconscious bias may impact our occupational wellness and affect our relationships with patients.  Did anyone complete either of these and/or have thoughts about the topic of implicit bias?</a:t>
            </a:r>
          </a:p>
          <a:p>
            <a:endParaRPr lang="en-US" baseline="0" dirty="0" smtClean="0"/>
          </a:p>
          <a:p>
            <a:r>
              <a:rPr lang="en-US" baseline="0" dirty="0" smtClean="0"/>
              <a:t>The second two assignments are commentary written/curated by 2 icons in Emergency Medicine-Jim Roberts, of Roberts and Hedges, Vice Chair at Drexel in Philadelphia, and Carey Chisholm, former PD at University of Indiana.  Any thoughts on their advice about success and burnout?  If you haven’t had the chance yet, we encourage you to read these high impact essays this month.</a:t>
            </a:r>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18</a:t>
            </a:fld>
            <a:endParaRPr lang="en-US"/>
          </a:p>
        </p:txBody>
      </p:sp>
    </p:spTree>
    <p:extLst>
      <p:ext uri="{BB962C8B-B14F-4D97-AF65-F5344CB8AC3E}">
        <p14:creationId xmlns:p14="http://schemas.microsoft.com/office/powerpoint/2010/main" val="737341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Occupation</a:t>
            </a:r>
            <a:r>
              <a:rPr lang="en-US" baseline="0" dirty="0" smtClean="0"/>
              <a:t>al Wellness Concepts and Conclusions.  </a:t>
            </a:r>
          </a:p>
          <a:p>
            <a:endParaRPr lang="en-US" baseline="0" dirty="0" smtClean="0"/>
          </a:p>
          <a:p>
            <a:r>
              <a:rPr lang="en-US" baseline="0" dirty="0" smtClean="0"/>
              <a:t>Change the System</a:t>
            </a:r>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19</a:t>
            </a:fld>
            <a:endParaRPr lang="en-US"/>
          </a:p>
        </p:txBody>
      </p:sp>
    </p:spTree>
    <p:extLst>
      <p:ext uri="{BB962C8B-B14F-4D97-AF65-F5344CB8AC3E}">
        <p14:creationId xmlns:p14="http://schemas.microsoft.com/office/powerpoint/2010/main" val="192063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quick recap for our new interns…</a:t>
            </a: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2</a:t>
            </a:fld>
            <a:endParaRPr lang="en-US"/>
          </a:p>
        </p:txBody>
      </p:sp>
    </p:spTree>
    <p:extLst>
      <p:ext uri="{BB962C8B-B14F-4D97-AF65-F5344CB8AC3E}">
        <p14:creationId xmlns:p14="http://schemas.microsoft.com/office/powerpoint/2010/main" val="673879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Occupation</a:t>
            </a:r>
            <a:r>
              <a:rPr lang="en-US" baseline="0" dirty="0" smtClean="0"/>
              <a:t>al Wellness Concepts and Conclusions.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Building occupational wellness involves seeking connection with your patients and colleagues, building empathy, learning to share stories, and developing resilience to deal in a healthy way with medical error, loss, and stress.  Learn from authors and senior clinicians who are well into this journey, and from friends and trainees who are just starting out.  Foster Social</a:t>
            </a:r>
            <a:r>
              <a:rPr lang="en-US" sz="1200" kern="1200" baseline="0" dirty="0" smtClean="0">
                <a:solidFill>
                  <a:schemeClr val="tx1"/>
                </a:solidFill>
                <a:effectLst/>
                <a:latin typeface="+mn-lt"/>
                <a:ea typeface="+mn-ea"/>
                <a:cs typeface="+mn-cs"/>
              </a:rPr>
              <a:t> Resilience and a Growth Mindset.  </a:t>
            </a:r>
            <a:r>
              <a:rPr lang="en-US" sz="1200" kern="1200" dirty="0" smtClean="0">
                <a:solidFill>
                  <a:schemeClr val="tx1"/>
                </a:solidFill>
                <a:effectLst/>
                <a:latin typeface="+mn-lt"/>
                <a:ea typeface="+mn-ea"/>
                <a:cs typeface="+mn-cs"/>
              </a:rPr>
              <a:t>Identify and mitigate your implicit bias and judgment.  Engage with your medical system to build autonomy and a sense of value.  Through “work-life integration,” create a lifelong approach to self-care, sustained joy and satisfaction as an emergency physician.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20</a:t>
            </a:fld>
            <a:endParaRPr lang="en-US"/>
          </a:p>
        </p:txBody>
      </p:sp>
    </p:spTree>
    <p:extLst>
      <p:ext uri="{BB962C8B-B14F-4D97-AF65-F5344CB8AC3E}">
        <p14:creationId xmlns:p14="http://schemas.microsoft.com/office/powerpoint/2010/main" val="1718133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up in September-Physical</a:t>
            </a:r>
            <a:r>
              <a:rPr lang="en-US" baseline="0" dirty="0" smtClean="0"/>
              <a:t> Wellness!</a:t>
            </a:r>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22</a:t>
            </a:fld>
            <a:endParaRPr lang="en-US"/>
          </a:p>
        </p:txBody>
      </p:sp>
    </p:spTree>
    <p:extLst>
      <p:ext uri="{BB962C8B-B14F-4D97-AF65-F5344CB8AC3E}">
        <p14:creationId xmlns:p14="http://schemas.microsoft.com/office/powerpoint/2010/main" val="223731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Residents, please complet</a:t>
            </a:r>
            <a:r>
              <a:rPr lang="en-US" baseline="0" dirty="0" smtClean="0"/>
              <a:t>e these III assignments in August as preparation for September’s lecture.</a:t>
            </a:r>
            <a:endParaRPr lang="en-US" dirty="0" smtClean="0"/>
          </a:p>
          <a:p>
            <a:endParaRPr lang="en-US" dirty="0" smtClean="0"/>
          </a:p>
          <a:p>
            <a:r>
              <a:rPr lang="en-US" dirty="0" smtClean="0"/>
              <a:t>Suggestions:</a:t>
            </a:r>
            <a:r>
              <a:rPr lang="en-US" baseline="0" dirty="0" smtClean="0"/>
              <a:t>  </a:t>
            </a:r>
          </a:p>
          <a:p>
            <a:r>
              <a:rPr lang="en-US" baseline="0" dirty="0" smtClean="0"/>
              <a:t>--C</a:t>
            </a:r>
            <a:r>
              <a:rPr lang="en-US" dirty="0" smtClean="0"/>
              <a:t>heck to see if your institutions</a:t>
            </a:r>
            <a:r>
              <a:rPr lang="en-US" baseline="0" dirty="0" smtClean="0"/>
              <a:t> have a list of preferred medical providers for resident physicians.</a:t>
            </a:r>
          </a:p>
          <a:p>
            <a:r>
              <a:rPr lang="en-US" baseline="0" dirty="0" smtClean="0"/>
              <a:t>--Summer is a great time for shared fitness.  Consider promoting a short end of summer run/walk/obstacle course event for residents to participate in together:  train for it now </a:t>
            </a:r>
            <a:r>
              <a:rPr lang="en-US" baseline="0" dirty="0" smtClean="0">
                <a:sym typeface="Wingdings"/>
              </a:rPr>
              <a:t></a:t>
            </a:r>
            <a:endParaRPr lang="en-US" baseline="0" dirty="0" smtClean="0"/>
          </a:p>
          <a:p>
            <a:r>
              <a:rPr lang="en-US" baseline="0" dirty="0" smtClean="0"/>
              <a:t>--Consider bringing in healthier snacks to conference over the next 2 months…and beyond</a:t>
            </a:r>
          </a:p>
          <a:p>
            <a:endParaRPr lang="en-US" baseline="0" dirty="0" smtClean="0"/>
          </a:p>
          <a:p>
            <a:endParaRPr lang="en-US" baseline="0" dirty="0" smtClean="0"/>
          </a:p>
          <a:p>
            <a:r>
              <a:rPr lang="en-US" baseline="0" dirty="0" smtClean="0"/>
              <a:t>The Advocate GME office is compiling a list of IM/FM/</a:t>
            </a:r>
            <a:r>
              <a:rPr lang="en-US" baseline="0" dirty="0" err="1" smtClean="0"/>
              <a:t>Peds</a:t>
            </a:r>
            <a:r>
              <a:rPr lang="en-US" baseline="0" dirty="0" smtClean="0"/>
              <a:t>/OB </a:t>
            </a:r>
            <a:r>
              <a:rPr lang="en-US" baseline="0" dirty="0" err="1" smtClean="0"/>
              <a:t>Gyn</a:t>
            </a:r>
            <a:r>
              <a:rPr lang="en-US" baseline="0" dirty="0" smtClean="0"/>
              <a:t>/Mental Health providers in their teaching and affiliated faculty who specifically have volunteered to care for resident physicians and their families, understanding the scheduling issues for residents, and appreciating the sensitivities of caring for physicians.</a:t>
            </a:r>
          </a:p>
          <a:p>
            <a:endParaRPr lang="en-US" baseline="0" dirty="0" smtClean="0"/>
          </a:p>
          <a:p>
            <a:r>
              <a:rPr lang="en-US" baseline="0" dirty="0" smtClean="0"/>
              <a:t>Advocate residents-have you signed up for the Chicago Super Sprint Tri on Saturday August 26?</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23</a:t>
            </a:fld>
            <a:endParaRPr lang="en-US"/>
          </a:p>
        </p:txBody>
      </p:sp>
    </p:spTree>
    <p:extLst>
      <p:ext uri="{BB962C8B-B14F-4D97-AF65-F5344CB8AC3E}">
        <p14:creationId xmlns:p14="http://schemas.microsoft.com/office/powerpoint/2010/main" val="631781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a:t>
            </a:r>
          </a:p>
          <a:p>
            <a:endParaRPr lang="en-US" dirty="0" smtClean="0"/>
          </a:p>
          <a:p>
            <a:r>
              <a:rPr lang="en-US" sz="1200" b="0" i="0" kern="1200" dirty="0" smtClean="0">
                <a:solidFill>
                  <a:schemeClr val="tx1"/>
                </a:solidFill>
                <a:effectLst/>
                <a:latin typeface="+mn-lt"/>
                <a:ea typeface="+mn-ea"/>
                <a:cs typeface="+mn-cs"/>
              </a:rPr>
              <a:t>(Rev. John Watson, known by his pen name Ian Maclaren, was a Scottish author and theologian)</a:t>
            </a:r>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24</a:t>
            </a:fld>
            <a:endParaRPr lang="en-US"/>
          </a:p>
        </p:txBody>
      </p:sp>
    </p:spTree>
    <p:extLst>
      <p:ext uri="{BB962C8B-B14F-4D97-AF65-F5344CB8AC3E}">
        <p14:creationId xmlns:p14="http://schemas.microsoft.com/office/powerpoint/2010/main" val="156949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Burnout, the triad of emotional exhaustion, depersonalization, and low personal accomplishment,</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common in physicians and the incidence is rising.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of 2017, nearly 60% of emergency physicians feel burned out.  Emergency medicine is number one for burnout among specialties surveyed (Medscape survey of &gt;14,000 US physicians). </a:t>
            </a:r>
            <a:r>
              <a:rPr lang="en-US" sz="1200" kern="1200" cap="all" baseline="30000" dirty="0" smtClean="0">
                <a:solidFill>
                  <a:schemeClr val="tx1"/>
                </a:solidFill>
                <a:effectLst/>
                <a:latin typeface="+mn-lt"/>
                <a:ea typeface="+mn-ea"/>
                <a:cs typeface="+mn-cs"/>
              </a:rPr>
              <a:t>1,2</a:t>
            </a:r>
            <a:r>
              <a:rPr lang="en-US" sz="1200" kern="1200" dirty="0" smtClean="0">
                <a:solidFill>
                  <a:schemeClr val="tx1"/>
                </a:solidFill>
                <a:effectLst/>
                <a:latin typeface="+mn-lt"/>
                <a:ea typeface="+mn-ea"/>
                <a:cs typeface="+mn-cs"/>
              </a:rPr>
              <a:t> Burnout has significant career implications, as it increases the likelihood of medical error,</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decreases career satisfaction and longevity,</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is associated with physical</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mental illness and substance abuse. </a:t>
            </a: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3</a:t>
            </a:fld>
            <a:endParaRPr lang="en-US"/>
          </a:p>
        </p:txBody>
      </p:sp>
    </p:spTree>
    <p:extLst>
      <p:ext uri="{BB962C8B-B14F-4D97-AF65-F5344CB8AC3E}">
        <p14:creationId xmlns:p14="http://schemas.microsoft.com/office/powerpoint/2010/main" val="175336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Wellness is not simply the absence of burnout.  Wellness requires active, ongoing, lifelong effort.  A holistic approach to wellness crosses six commonly cited dimensions: Social, Spiritual, Occupational, Physical, Emotional, and Intellectual.</a:t>
            </a:r>
            <a:r>
              <a:rPr lang="en-US" sz="1200" kern="1200" baseline="30000" dirty="0" smtClean="0">
                <a:solidFill>
                  <a:schemeClr val="tx1"/>
                </a:solidFill>
                <a:effectLst/>
                <a:latin typeface="+mn-lt"/>
                <a:ea typeface="+mn-ea"/>
                <a:cs typeface="+mn-cs"/>
              </a:rPr>
              <a:t>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 national collaboration of EM educators has created and is implementing a one year EM residency wellness curriculum.  This is the third of six lectures, and there are additional III assignments and resources located on the website </a:t>
            </a:r>
            <a:r>
              <a:rPr lang="en-US" sz="1200" kern="1200" baseline="0" dirty="0" err="1" smtClean="0">
                <a:solidFill>
                  <a:schemeClr val="tx1"/>
                </a:solidFill>
                <a:effectLst/>
                <a:latin typeface="+mn-lt"/>
                <a:ea typeface="+mn-ea"/>
                <a:cs typeface="+mn-cs"/>
              </a:rPr>
              <a:t>emera.network.org</a:t>
            </a:r>
            <a:r>
              <a:rPr lang="en-US" sz="1200" kern="1200" baseline="0" dirty="0" smtClean="0">
                <a:solidFill>
                  <a:schemeClr val="tx1"/>
                </a:solidFill>
                <a:effectLst/>
                <a:latin typeface="+mn-lt"/>
                <a:ea typeface="+mn-ea"/>
                <a:cs typeface="+mn-cs"/>
              </a:rPr>
              <a:t>.  We will plan to catch up the new interns over the next 1-2 months.   (The mission and vision statements are on the slide)</a:t>
            </a: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4</a:t>
            </a:fld>
            <a:endParaRPr lang="en-US"/>
          </a:p>
        </p:txBody>
      </p:sp>
    </p:spTree>
    <p:extLst>
      <p:ext uri="{BB962C8B-B14F-4D97-AF65-F5344CB8AC3E}">
        <p14:creationId xmlns:p14="http://schemas.microsoft.com/office/powerpoint/2010/main" val="203180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focus on Occupational Wellness?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spend a lot of time at work.  We all started this journey with a feeling of purpose, meaning, gratitude, and excitement.  With every patient in the ED, we have the chance to care; with some, the chance to cure; and occasionally, the chance to save a life.  Somewhere along the way though, “work-life balance” became the buzz-phrase.  This implies a tension between work (bad) and life (good) that needs to be resolved in order to find happiness.  Instead, consider the concept of “work-life integration.”  This has caught on in the business world, where technology blurs the boundaries of office and home, and working remotely is increasingly common.  There is a also a more humanistic interpretation of work-life integration, which promotes the synergies between all components of life, including our work.  If our work is meaningful and brings joy, if we are driven</a:t>
            </a:r>
            <a:r>
              <a:rPr lang="en-US" sz="1200" kern="1200" baseline="0" dirty="0" smtClean="0">
                <a:solidFill>
                  <a:schemeClr val="tx1"/>
                </a:solidFill>
                <a:effectLst/>
                <a:latin typeface="+mn-lt"/>
                <a:ea typeface="+mn-ea"/>
                <a:cs typeface="+mn-cs"/>
              </a:rPr>
              <a:t> by purpose and passion, </a:t>
            </a:r>
            <a:r>
              <a:rPr lang="en-US" sz="1200" kern="1200" dirty="0" smtClean="0">
                <a:solidFill>
                  <a:schemeClr val="tx1"/>
                </a:solidFill>
                <a:effectLst/>
                <a:latin typeface="+mn-lt"/>
                <a:ea typeface="+mn-ea"/>
                <a:cs typeface="+mn-cs"/>
              </a:rPr>
              <a:t>then time in the hospital, and even contributing to rewarding medical activities outside of the hospital (EMS, education, community engagement), feed our spirit instead of causing frustration and a fear of missing out.</a:t>
            </a:r>
            <a:r>
              <a:rPr lang="en-US" sz="1200" kern="1200" baseline="30000" dirty="0" smtClean="0">
                <a:solidFill>
                  <a:schemeClr val="tx1"/>
                </a:solidFill>
                <a:effectLst/>
                <a:latin typeface="+mn-lt"/>
                <a:ea typeface="+mn-ea"/>
                <a:cs typeface="+mn-cs"/>
              </a:rPr>
              <a:t>4</a:t>
            </a:r>
          </a:p>
          <a:p>
            <a:endParaRPr lang="en-US" sz="1200" kern="1200" baseline="300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(Wonder Woman, alter ego Diana Prince.  Stands for Truth and Love.)</a:t>
            </a: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5</a:t>
            </a:fld>
            <a:endParaRPr lang="en-US"/>
          </a:p>
        </p:txBody>
      </p:sp>
    </p:spTree>
    <p:extLst>
      <p:ext uri="{BB962C8B-B14F-4D97-AF65-F5344CB8AC3E}">
        <p14:creationId xmlns:p14="http://schemas.microsoft.com/office/powerpoint/2010/main" val="1670315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recognized that a number of systems issues at work contribute to physician burnout: bureaucracy, loss of autonomy, the EHR, feeling undervalued and diminished by administration.  Reclaiming autonomy and control of your workplace by becoming involved in operations, quality improvement, or through joining hospital committees to effect change, can all improve occupational wellness.  This</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ngagement can start during</a:t>
            </a:r>
            <a:r>
              <a:rPr lang="en-US" sz="1200" kern="1200" baseline="0" dirty="0" smtClean="0">
                <a:solidFill>
                  <a:schemeClr val="tx1"/>
                </a:solidFill>
                <a:effectLst/>
                <a:latin typeface="+mn-lt"/>
                <a:ea typeface="+mn-ea"/>
                <a:cs typeface="+mn-cs"/>
              </a:rPr>
              <a:t> residency.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Discussion:  how are your residents currently engaged in change, plant seed for future engagement at your shop.</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6</a:t>
            </a:fld>
            <a:endParaRPr lang="en-US"/>
          </a:p>
        </p:txBody>
      </p:sp>
    </p:spTree>
    <p:extLst>
      <p:ext uri="{BB962C8B-B14F-4D97-AF65-F5344CB8AC3E}">
        <p14:creationId xmlns:p14="http://schemas.microsoft.com/office/powerpoint/2010/main" val="28770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let’s dig deeper, to factors under our direct control that chip away at our occupational wellness and impact the </a:t>
            </a:r>
            <a:r>
              <a:rPr lang="en-US" sz="1200" b="1" kern="1200" dirty="0" smtClean="0">
                <a:solidFill>
                  <a:schemeClr val="tx1"/>
                </a:solidFill>
                <a:effectLst/>
                <a:latin typeface="+mn-lt"/>
                <a:ea typeface="+mn-ea"/>
                <a:cs typeface="+mn-cs"/>
              </a:rPr>
              <a:t>depersonalization </a:t>
            </a:r>
            <a:r>
              <a:rPr lang="en-US" sz="1200" kern="1200" dirty="0" smtClean="0">
                <a:solidFill>
                  <a:schemeClr val="tx1"/>
                </a:solidFill>
                <a:effectLst/>
                <a:latin typeface="+mn-lt"/>
                <a:ea typeface="+mn-ea"/>
                <a:cs typeface="+mn-cs"/>
              </a:rPr>
              <a:t>component in</a:t>
            </a:r>
            <a:r>
              <a:rPr lang="en-US" sz="1200" kern="1200" baseline="0" dirty="0" smtClean="0">
                <a:solidFill>
                  <a:schemeClr val="tx1"/>
                </a:solidFill>
                <a:effectLst/>
                <a:latin typeface="+mn-lt"/>
                <a:ea typeface="+mn-ea"/>
                <a:cs typeface="+mn-cs"/>
              </a:rPr>
              <a:t> the triad of</a:t>
            </a:r>
            <a:r>
              <a:rPr lang="en-US" sz="1200" kern="1200" dirty="0" smtClean="0">
                <a:solidFill>
                  <a:schemeClr val="tx1"/>
                </a:solidFill>
                <a:effectLst/>
                <a:latin typeface="+mn-lt"/>
                <a:ea typeface="+mn-ea"/>
                <a:cs typeface="+mn-cs"/>
              </a:rPr>
              <a:t> burnout.</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Depersonalization is t</a:t>
            </a:r>
            <a:r>
              <a:rPr lang="en-US" sz="1200" kern="1200" dirty="0" smtClean="0">
                <a:solidFill>
                  <a:schemeClr val="tx1"/>
                </a:solidFill>
                <a:effectLst/>
                <a:latin typeface="+mn-lt"/>
                <a:ea typeface="+mn-ea"/>
                <a:cs typeface="+mn-cs"/>
              </a:rPr>
              <a:t>he psychological withdrawal from relationships, and the development of a negative, cynical, and callous attitude, otherwise known as compassion/empathy fatigue.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other words, how do we retain our humanism as physicians?  </a:t>
            </a:r>
          </a:p>
          <a:p>
            <a:r>
              <a:rPr lang="en-US" sz="1200" kern="1200" dirty="0" smtClean="0">
                <a:solidFill>
                  <a:schemeClr val="tx1"/>
                </a:solidFill>
                <a:effectLst/>
                <a:latin typeface="+mn-lt"/>
                <a:ea typeface="+mn-ea"/>
                <a:cs typeface="+mn-cs"/>
              </a:rPr>
              <a:t>We’ll discuss some specific strategies….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(“Depersonalization” art installation, Kiev)</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E6A182-AF03-4CC8-94DC-C0726DF52A64}" type="slidenum">
              <a:rPr lang="en-US" smtClean="0"/>
              <a:t>7</a:t>
            </a:fld>
            <a:endParaRPr lang="en-US"/>
          </a:p>
        </p:txBody>
      </p:sp>
    </p:spTree>
    <p:extLst>
      <p:ext uri="{BB962C8B-B14F-4D97-AF65-F5344CB8AC3E}">
        <p14:creationId xmlns:p14="http://schemas.microsoft.com/office/powerpoint/2010/main" val="134669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Who is your compassion role-model?</a:t>
            </a:r>
            <a:r>
              <a:rPr lang="en-US" sz="1200" kern="1200" dirty="0" smtClean="0">
                <a:solidFill>
                  <a:schemeClr val="tx1"/>
                </a:solidFill>
                <a:effectLst/>
                <a:latin typeface="+mn-lt"/>
                <a:ea typeface="+mn-ea"/>
                <a:cs typeface="+mn-cs"/>
              </a:rPr>
              <a:t>  Seek out the </a:t>
            </a:r>
            <a:r>
              <a:rPr lang="en-US" sz="1200" kern="1200" dirty="0" err="1" smtClean="0">
                <a:solidFill>
                  <a:schemeClr val="tx1"/>
                </a:solidFill>
                <a:effectLst/>
                <a:latin typeface="+mn-lt"/>
                <a:ea typeface="+mn-ea"/>
                <a:cs typeface="+mn-cs"/>
              </a:rPr>
              <a:t>Tiggers</a:t>
            </a:r>
            <a:r>
              <a:rPr lang="en-US" sz="1200" kern="1200" dirty="0" smtClean="0">
                <a:solidFill>
                  <a:schemeClr val="tx1"/>
                </a:solidFill>
                <a:effectLst/>
                <a:latin typeface="+mn-lt"/>
                <a:ea typeface="+mn-ea"/>
                <a:cs typeface="+mn-cs"/>
              </a:rPr>
              <a:t> at work.  Who seems to consistently keep a positive outlook, speaks warmly of their patients, expresses gratitude for being a doctor?  Learn their secrets.  Some tips I’ve taken away:  bring a sandwich or a warm blanket to a patient/family member-it’s an exchange of humanity.  Ask the elderly couples how long they’ve been married, and see them light up.  Ask about a patient’s job.  Use touch to connect and express respect-shake everyone’s hand.  Appropriate humor goes a long way towards calming anxiety-it’s good to listen to or offer a joke.  In the charting room or on the phone, refer to patients by name, not room number or diagnosis.  When studied, higher </a:t>
            </a:r>
            <a:r>
              <a:rPr lang="en-US" sz="1200" b="1" i="1" kern="1200" dirty="0" smtClean="0">
                <a:solidFill>
                  <a:schemeClr val="tx1"/>
                </a:solidFill>
                <a:effectLst/>
                <a:latin typeface="+mn-lt"/>
                <a:ea typeface="+mn-ea"/>
                <a:cs typeface="+mn-cs"/>
              </a:rPr>
              <a:t>physician empathy </a:t>
            </a:r>
            <a:r>
              <a:rPr lang="en-US" sz="1200" kern="1200" dirty="0" smtClean="0">
                <a:solidFill>
                  <a:schemeClr val="tx1"/>
                </a:solidFill>
                <a:effectLst/>
                <a:latin typeface="+mn-lt"/>
                <a:ea typeface="+mn-ea"/>
                <a:cs typeface="+mn-cs"/>
              </a:rPr>
              <a:t>and the attempt to </a:t>
            </a:r>
            <a:r>
              <a:rPr lang="en-US" sz="1200" b="1" i="1" kern="1200" dirty="0" smtClean="0">
                <a:solidFill>
                  <a:schemeClr val="tx1"/>
                </a:solidFill>
                <a:effectLst/>
                <a:latin typeface="+mn-lt"/>
                <a:ea typeface="+mn-ea"/>
                <a:cs typeface="+mn-cs"/>
              </a:rPr>
              <a:t>take into account the perspective of the patient </a:t>
            </a:r>
            <a:r>
              <a:rPr lang="en-US" sz="1200" kern="1200" dirty="0" smtClean="0">
                <a:solidFill>
                  <a:schemeClr val="tx1"/>
                </a:solidFill>
                <a:effectLst/>
                <a:latin typeface="+mn-lt"/>
                <a:ea typeface="+mn-ea"/>
                <a:cs typeface="+mn-cs"/>
              </a:rPr>
              <a:t>have been associated with decreased levels of burnout.</a:t>
            </a:r>
            <a:r>
              <a:rPr lang="en-US" sz="1200" kern="1200" baseline="30000" dirty="0" smtClean="0">
                <a:solidFill>
                  <a:schemeClr val="tx1"/>
                </a:solidFill>
                <a:effectLst/>
                <a:latin typeface="+mn-lt"/>
                <a:ea typeface="+mn-ea"/>
                <a:cs typeface="+mn-cs"/>
              </a:rPr>
              <a:t>5</a:t>
            </a:r>
          </a:p>
          <a:p>
            <a:endParaRPr lang="en-US" sz="1200" kern="1200" baseline="300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Discussion-how do residents/</a:t>
            </a:r>
            <a:r>
              <a:rPr lang="en-US" sz="1200" kern="1200" baseline="0" dirty="0" err="1" smtClean="0">
                <a:solidFill>
                  <a:schemeClr val="tx1"/>
                </a:solidFill>
                <a:effectLst/>
                <a:latin typeface="+mn-lt"/>
                <a:ea typeface="+mn-ea"/>
                <a:cs typeface="+mn-cs"/>
              </a:rPr>
              <a:t>attendings</a:t>
            </a:r>
            <a:r>
              <a:rPr lang="en-US" sz="1200" kern="1200" baseline="0" dirty="0" smtClean="0">
                <a:solidFill>
                  <a:schemeClr val="tx1"/>
                </a:solidFill>
                <a:effectLst/>
                <a:latin typeface="+mn-lt"/>
                <a:ea typeface="+mn-ea"/>
                <a:cs typeface="+mn-cs"/>
              </a:rPr>
              <a:t> in audience connect with their patients?  Who are the </a:t>
            </a:r>
            <a:r>
              <a:rPr lang="en-US" sz="1200" kern="1200" baseline="0" dirty="0" err="1" smtClean="0">
                <a:solidFill>
                  <a:schemeClr val="tx1"/>
                </a:solidFill>
                <a:effectLst/>
                <a:latin typeface="+mn-lt"/>
                <a:ea typeface="+mn-ea"/>
                <a:cs typeface="+mn-cs"/>
              </a:rPr>
              <a:t>Tiggers</a:t>
            </a:r>
            <a:r>
              <a:rPr lang="en-US" sz="1200" kern="1200" baseline="0" dirty="0" smtClean="0">
                <a:solidFill>
                  <a:schemeClr val="tx1"/>
                </a:solidFill>
                <a:effectLst/>
                <a:latin typeface="+mn-lt"/>
                <a:ea typeface="+mn-ea"/>
                <a:cs typeface="+mn-cs"/>
              </a:rPr>
              <a:t> at your program?</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E6A182-AF03-4CC8-94DC-C0726DF52A64}" type="slidenum">
              <a:rPr lang="en-US" smtClean="0"/>
              <a:t>8</a:t>
            </a:fld>
            <a:endParaRPr lang="en-US"/>
          </a:p>
        </p:txBody>
      </p:sp>
    </p:spTree>
    <p:extLst>
      <p:ext uri="{BB962C8B-B14F-4D97-AF65-F5344CB8AC3E}">
        <p14:creationId xmlns:p14="http://schemas.microsoft.com/office/powerpoint/2010/main" val="161919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Your patients are not your enemies.</a:t>
            </a:r>
            <a:r>
              <a:rPr lang="en-US" sz="1200" kern="1200" dirty="0" smtClean="0">
                <a:solidFill>
                  <a:schemeClr val="tx1"/>
                </a:solidFill>
                <a:effectLst/>
                <a:latin typeface="+mn-lt"/>
                <a:ea typeface="+mn-ea"/>
                <a:cs typeface="+mn-cs"/>
              </a:rPr>
              <a:t>  The battle of patient versus doctor was epitomized in the anger and resentment of </a:t>
            </a:r>
            <a:r>
              <a:rPr lang="en-US" sz="1200" i="1" kern="1200" dirty="0" smtClean="0">
                <a:solidFill>
                  <a:schemeClr val="tx1"/>
                </a:solidFill>
                <a:effectLst/>
                <a:latin typeface="+mn-lt"/>
                <a:ea typeface="+mn-ea"/>
                <a:cs typeface="+mn-cs"/>
              </a:rPr>
              <a:t>The House of God, </a:t>
            </a:r>
            <a:r>
              <a:rPr lang="en-US" sz="1200" kern="1200" dirty="0" smtClean="0">
                <a:solidFill>
                  <a:schemeClr val="tx1"/>
                </a:solidFill>
                <a:effectLst/>
                <a:latin typeface="+mn-lt"/>
                <a:ea typeface="+mn-ea"/>
                <a:cs typeface="+mn-cs"/>
              </a:rPr>
              <a:t>written under by the pen name Samuel Shem by author and psychiatrist Stephen Bergman.</a:t>
            </a:r>
            <a:r>
              <a:rPr lang="en-US" sz="1200" kern="1200" baseline="30000" dirty="0" smtClean="0">
                <a:solidFill>
                  <a:schemeClr val="tx1"/>
                </a:solidFill>
                <a:effectLst/>
                <a:latin typeface="+mn-lt"/>
                <a:ea typeface="+mn-ea"/>
                <a:cs typeface="+mn-cs"/>
              </a:rPr>
              <a:t>6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Over </a:t>
            </a:r>
            <a:r>
              <a:rPr lang="en-US" sz="1200" kern="1200" dirty="0" smtClean="0">
                <a:solidFill>
                  <a:schemeClr val="tx1"/>
                </a:solidFill>
                <a:effectLst/>
                <a:latin typeface="+mn-lt"/>
                <a:ea typeface="+mn-ea"/>
                <a:cs typeface="+mn-cs"/>
              </a:rPr>
              <a:t>the past three decades, Bergman has been dedicated to speaking about “Staying Human in Health Care.”  He emphasizes the power of connection, both in medicine and in personal relationships; empathy; speaking up against wrongs in the medical system; and nurturing a global sense of community.</a:t>
            </a:r>
          </a:p>
          <a:p>
            <a:endParaRPr lang="en-US" dirty="0"/>
          </a:p>
        </p:txBody>
      </p:sp>
      <p:sp>
        <p:nvSpPr>
          <p:cNvPr id="4" name="Slide Number Placeholder 3"/>
          <p:cNvSpPr>
            <a:spLocks noGrp="1"/>
          </p:cNvSpPr>
          <p:nvPr>
            <p:ph type="sldNum" sz="quarter" idx="10"/>
          </p:nvPr>
        </p:nvSpPr>
        <p:spPr/>
        <p:txBody>
          <a:bodyPr/>
          <a:lstStyle/>
          <a:p>
            <a:fld id="{96E6A182-AF03-4CC8-94DC-C0726DF52A64}" type="slidenum">
              <a:rPr lang="en-US" smtClean="0"/>
              <a:t>9</a:t>
            </a:fld>
            <a:endParaRPr lang="en-US"/>
          </a:p>
        </p:txBody>
      </p:sp>
    </p:spTree>
    <p:extLst>
      <p:ext uri="{BB962C8B-B14F-4D97-AF65-F5344CB8AC3E}">
        <p14:creationId xmlns:p14="http://schemas.microsoft.com/office/powerpoint/2010/main" val="35089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AE1E626-6EB7-4D9A-AD4A-B54D1684CAD1}" type="datetime1">
              <a:rPr lang="en-US" smtClean="0"/>
              <a:t>6/22/17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1CF334-2D5C-4859-84A6-CA7E6E43FAEB}" type="slidenum">
              <a:rPr lang="en-US" smtClean="0"/>
              <a:t>‹#›</a:t>
            </a:fld>
            <a:endParaRPr lang="en-US"/>
          </a:p>
        </p:txBody>
      </p:sp>
      <p:sp>
        <p:nvSpPr>
          <p:cNvPr id="9"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solidFill>
                  <a:schemeClr val="accent2"/>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238602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932EDF-E99E-4C68-AFCB-7A835B309D6D}" type="datetime1">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220336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82D85F-A551-4C69-800A-8CFFA2306A88}" type="datetime1">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6435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D24A36-10EA-4DE5-9251-C62AA44714D2}" type="datetime1">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9201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E95A85-13CC-45EA-B1A6-5B8E77AB646B}" type="datetime1">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401CF334-2D5C-4859-84A6-CA7E6E43FAEB}" type="slidenum">
              <a:rPr lang="en-US" smtClean="0"/>
              <a:t>‹#›</a:t>
            </a:fld>
            <a:endParaRPr lang="en-US"/>
          </a:p>
        </p:txBody>
      </p:sp>
      <p:sp>
        <p:nvSpPr>
          <p:cNvPr id="8"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422633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B71815-F531-4787-BA2A-626422C133AD}" type="datetime1">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31838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C4885B-3C5C-43BB-9862-47948E5DF551}" type="datetime1">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273050"/>
            <a:ext cx="10972800" cy="1143000"/>
          </a:xfrm>
        </p:spPr>
        <p:txBody>
          <a:bodyPr anchor="ctr"/>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74184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03B6AF-AB61-4D8E-B7B7-705C5ACEBBCC}" type="datetime1">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79320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7776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E1AEED-2323-4359-853E-316DF6600362}" type="datetime1">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1">
                <a:ln w="6350">
                  <a:noFill/>
                </a:ln>
                <a:solidFill>
                  <a:schemeClr val="accent2"/>
                </a:solidFill>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77750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3AC2DF-F1FD-4724-A563-92BADFC82ECC}" type="datetime1">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2438400" y="1831975"/>
            <a:ext cx="7315200" cy="3962400"/>
          </a:xfrm>
          <a:solidFill>
            <a:schemeClr val="bg2">
              <a:lumMod val="20000"/>
              <a:lumOff val="80000"/>
            </a:schemeClr>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314466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alphaModFix amt="63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20E2CF-D74B-4B51-899A-DCEA821C90C7}" type="datetime1">
              <a:rPr lang="en-US" smtClean="0"/>
              <a:t>6/22/17</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1CF334-2D5C-4859-84A6-CA7E6E43FAEB}" type="slidenum">
              <a:rPr lang="en-US" smtClean="0"/>
              <a:t>‹#›</a:t>
            </a:fld>
            <a:endParaRPr lang="en-US"/>
          </a:p>
        </p:txBody>
      </p:sp>
      <p:grpSp>
        <p:nvGrpSpPr>
          <p:cNvPr id="24" name="Group 18"/>
          <p:cNvGrpSpPr>
            <a:grpSpLocks/>
          </p:cNvGrpSpPr>
          <p:nvPr/>
        </p:nvGrpSpPr>
        <p:grpSpPr bwMode="auto">
          <a:xfrm>
            <a:off x="4263969" y="1960564"/>
            <a:ext cx="3762431" cy="4821237"/>
            <a:chOff x="1365" y="355"/>
            <a:chExt cx="3024" cy="3875"/>
          </a:xfrm>
          <a:solidFill>
            <a:schemeClr val="bg2">
              <a:lumMod val="50000"/>
              <a:alpha val="20000"/>
            </a:schemeClr>
          </a:solidFill>
        </p:grpSpPr>
        <p:sp>
          <p:nvSpPr>
            <p:cNvPr id="25"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Oval 16"/>
            <p:cNvSpPr>
              <a:spLocks noChangeArrowheads="1"/>
            </p:cNvSpPr>
            <p:nvPr/>
          </p:nvSpPr>
          <p:spPr bwMode="auto">
            <a:xfrm>
              <a:off x="2785" y="355"/>
              <a:ext cx="187" cy="19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Tree>
    <p:extLst>
      <p:ext uri="{BB962C8B-B14F-4D97-AF65-F5344CB8AC3E}">
        <p14:creationId xmlns:p14="http://schemas.microsoft.com/office/powerpoint/2010/main" val="11656212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bg2"/>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bg2"/>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bg2"/>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bg2"/>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128"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296"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1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hyperlink" Target="https://itunes.apple.com/us/app/sleep-diary/id541581186?mt=8" TargetMode="External"/><Relationship Id="rId4" Type="http://schemas.openxmlformats.org/officeDocument/2006/relationships/hyperlink" Target="https://play.google.com/store/apps/details?id=com.lslk.sleepbot&amp;hl=en"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tionalwellness.org/?page=Six_Dimensions" TargetMode="External"/><Relationship Id="rId3" Type="http://schemas.openxmlformats.org/officeDocument/2006/relationships/hyperlink" Target="https://implicit.harvard.edu/implicit/takeatest.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707" y="5084799"/>
            <a:ext cx="7454242" cy="1316000"/>
          </a:xfrm>
        </p:spPr>
        <p:txBody>
          <a:bodyPr/>
          <a:lstStyle/>
          <a:p>
            <a:r>
              <a:rPr lang="en-US" dirty="0" smtClean="0"/>
              <a:t>Elise Lovell, MD</a:t>
            </a:r>
          </a:p>
          <a:p>
            <a:r>
              <a:rPr lang="en-US" dirty="0" smtClean="0"/>
              <a:t>Advocate Christ Medical Center</a:t>
            </a:r>
            <a:endParaRPr lang="en-US" dirty="0"/>
          </a:p>
        </p:txBody>
      </p:sp>
      <p:sp>
        <p:nvSpPr>
          <p:cNvPr id="2" name="Title 1"/>
          <p:cNvSpPr>
            <a:spLocks noGrp="1"/>
          </p:cNvSpPr>
          <p:nvPr>
            <p:ph type="ctrTitle"/>
          </p:nvPr>
        </p:nvSpPr>
        <p:spPr>
          <a:xfrm>
            <a:off x="562707" y="0"/>
            <a:ext cx="10972800" cy="1828800"/>
          </a:xfrm>
        </p:spPr>
        <p:txBody>
          <a:bodyPr>
            <a:normAutofit/>
          </a:bodyPr>
          <a:lstStyle/>
          <a:p>
            <a:r>
              <a:rPr lang="en-US" sz="5400" dirty="0" smtClean="0">
                <a:solidFill>
                  <a:srgbClr val="7030A0"/>
                </a:solidFill>
                <a:effectLst>
                  <a:outerShdw blurRad="127000" dist="200000" dir="2700000" sx="1000" sy="1000" algn="tl" rotWithShape="0">
                    <a:schemeClr val="tx1">
                      <a:alpha val="0"/>
                    </a:schemeClr>
                  </a:outerShdw>
                </a:effectLst>
              </a:rPr>
              <a:t>Occupational Wellness</a:t>
            </a:r>
            <a:endParaRPr lang="en-US" sz="5400" dirty="0">
              <a:solidFill>
                <a:srgbClr val="7030A0"/>
              </a:solidFill>
              <a:effectLst>
                <a:outerShdw blurRad="127000" dist="200000" dir="2700000" sx="1000" sy="1000" algn="tl" rotWithShape="0">
                  <a:schemeClr val="tx1">
                    <a:alpha val="0"/>
                  </a:schemeClr>
                </a:outerShdw>
              </a:effectLst>
            </a:endParaRPr>
          </a:p>
        </p:txBody>
      </p:sp>
    </p:spTree>
    <p:extLst>
      <p:ext uri="{BB962C8B-B14F-4D97-AF65-F5344CB8AC3E}">
        <p14:creationId xmlns:p14="http://schemas.microsoft.com/office/powerpoint/2010/main" val="129764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1258" y="793258"/>
            <a:ext cx="8553861" cy="5695410"/>
          </a:xfrm>
        </p:spPr>
      </p:pic>
      <p:sp>
        <p:nvSpPr>
          <p:cNvPr id="3" name="Title 2"/>
          <p:cNvSpPr>
            <a:spLocks noGrp="1"/>
          </p:cNvSpPr>
          <p:nvPr>
            <p:ph type="title"/>
          </p:nvPr>
        </p:nvSpPr>
        <p:spPr>
          <a:xfrm>
            <a:off x="609599" y="-147574"/>
            <a:ext cx="10972800" cy="1143000"/>
          </a:xfrm>
        </p:spPr>
        <p:txBody>
          <a:bodyPr>
            <a:normAutofit/>
          </a:bodyPr>
          <a:lstStyle/>
          <a:p>
            <a:r>
              <a:rPr lang="en-US" sz="4400" dirty="0" smtClean="0">
                <a:solidFill>
                  <a:srgbClr val="7030A0"/>
                </a:solidFill>
              </a:rPr>
              <a:t>3.  Foster Social Resilience</a:t>
            </a:r>
            <a:endParaRPr lang="en-US" sz="4400" dirty="0">
              <a:solidFill>
                <a:srgbClr val="7030A0"/>
              </a:solidFill>
            </a:endParaRPr>
          </a:p>
        </p:txBody>
      </p:sp>
      <p:sp>
        <p:nvSpPr>
          <p:cNvPr id="5" name="TextBox 4"/>
          <p:cNvSpPr txBox="1"/>
          <p:nvPr/>
        </p:nvSpPr>
        <p:spPr>
          <a:xfrm>
            <a:off x="1042738" y="6512368"/>
            <a:ext cx="10828419" cy="369332"/>
          </a:xfrm>
          <a:prstGeom prst="rect">
            <a:avLst/>
          </a:prstGeom>
          <a:noFill/>
        </p:spPr>
        <p:txBody>
          <a:bodyPr wrap="square" rtlCol="0">
            <a:spAutoFit/>
          </a:bodyPr>
          <a:lstStyle/>
          <a:p>
            <a:pPr marL="137160" indent="0">
              <a:buNone/>
            </a:pPr>
            <a:r>
              <a:rPr lang="en-US" dirty="0"/>
              <a:t>The Missing Link: Connection Is the Key to Resilience in Medical Education. McKenna KM,. </a:t>
            </a:r>
            <a:r>
              <a:rPr lang="en-US" dirty="0" err="1"/>
              <a:t>Acad</a:t>
            </a:r>
            <a:r>
              <a:rPr lang="en-US" dirty="0"/>
              <a:t> Med 2016.</a:t>
            </a:r>
          </a:p>
        </p:txBody>
      </p:sp>
    </p:spTree>
    <p:extLst>
      <p:ext uri="{BB962C8B-B14F-4D97-AF65-F5344CB8AC3E}">
        <p14:creationId xmlns:p14="http://schemas.microsoft.com/office/powerpoint/2010/main" val="49272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9635" y="1283452"/>
            <a:ext cx="7432730" cy="5574548"/>
          </a:xfrm>
        </p:spPr>
      </p:pic>
      <p:sp>
        <p:nvSpPr>
          <p:cNvPr id="3" name="Title 2"/>
          <p:cNvSpPr>
            <a:spLocks noGrp="1"/>
          </p:cNvSpPr>
          <p:nvPr>
            <p:ph type="title"/>
          </p:nvPr>
        </p:nvSpPr>
        <p:spPr/>
        <p:txBody>
          <a:bodyPr>
            <a:normAutofit/>
          </a:bodyPr>
          <a:lstStyle/>
          <a:p>
            <a:r>
              <a:rPr lang="en-US" sz="4400" dirty="0" smtClean="0">
                <a:solidFill>
                  <a:srgbClr val="7030A0"/>
                </a:solidFill>
              </a:rPr>
              <a:t>4.  Coping </a:t>
            </a:r>
            <a:r>
              <a:rPr lang="en-US" sz="4400" dirty="0">
                <a:solidFill>
                  <a:srgbClr val="7030A0"/>
                </a:solidFill>
              </a:rPr>
              <a:t>W</a:t>
            </a:r>
            <a:r>
              <a:rPr lang="en-US" sz="4400" dirty="0" smtClean="0">
                <a:solidFill>
                  <a:srgbClr val="7030A0"/>
                </a:solidFill>
              </a:rPr>
              <a:t>ith Medical Error</a:t>
            </a:r>
            <a:endParaRPr lang="en-US" sz="4400" dirty="0">
              <a:solidFill>
                <a:srgbClr val="7030A0"/>
              </a:solidFill>
            </a:endParaRPr>
          </a:p>
        </p:txBody>
      </p:sp>
    </p:spTree>
    <p:extLst>
      <p:ext uri="{BB962C8B-B14F-4D97-AF65-F5344CB8AC3E}">
        <p14:creationId xmlns:p14="http://schemas.microsoft.com/office/powerpoint/2010/main" val="106255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SzPct val="100000"/>
              <a:buFont typeface="Arial" charset="0"/>
              <a:buChar char="•"/>
            </a:pPr>
            <a:r>
              <a:rPr lang="en-US" sz="3600" dirty="0" smtClean="0"/>
              <a:t>Talk about the event</a:t>
            </a:r>
          </a:p>
          <a:p>
            <a:pPr>
              <a:buSzPct val="100000"/>
              <a:buFont typeface="Arial" charset="0"/>
              <a:buChar char="•"/>
            </a:pPr>
            <a:r>
              <a:rPr lang="en-US" sz="3600" dirty="0" smtClean="0"/>
              <a:t>Personal forgiveness</a:t>
            </a:r>
          </a:p>
          <a:p>
            <a:pPr>
              <a:buSzPct val="100000"/>
              <a:buFont typeface="Arial" charset="0"/>
              <a:buChar char="•"/>
            </a:pPr>
            <a:r>
              <a:rPr lang="en-US" sz="3600" dirty="0" smtClean="0"/>
              <a:t>Acknowledge imperfection</a:t>
            </a:r>
          </a:p>
          <a:p>
            <a:pPr>
              <a:buSzPct val="100000"/>
              <a:buFont typeface="Arial" charset="0"/>
              <a:buChar char="•"/>
            </a:pPr>
            <a:r>
              <a:rPr lang="en-US" sz="3600" dirty="0" smtClean="0"/>
              <a:t>Teach about the mistake</a:t>
            </a:r>
          </a:p>
          <a:p>
            <a:pPr>
              <a:buSzPct val="100000"/>
              <a:buFont typeface="Arial" charset="0"/>
              <a:buChar char="•"/>
            </a:pPr>
            <a:endParaRPr lang="en-US" sz="3600" dirty="0"/>
          </a:p>
          <a:p>
            <a:pPr marL="137160" indent="0">
              <a:buSzPct val="100000"/>
              <a:buNone/>
            </a:pPr>
            <a:endParaRPr lang="en-US" sz="2000" dirty="0" smtClean="0"/>
          </a:p>
          <a:p>
            <a:pPr marL="137160" indent="0">
              <a:buSzPct val="100000"/>
              <a:buNone/>
            </a:pPr>
            <a:endParaRPr lang="en-US" sz="2000" dirty="0"/>
          </a:p>
          <a:p>
            <a:pPr marL="137160" indent="0">
              <a:buSzPct val="100000"/>
              <a:buNone/>
            </a:pPr>
            <a:r>
              <a:rPr lang="en-US" sz="2000" dirty="0" smtClean="0"/>
              <a:t>Wisdom </a:t>
            </a:r>
            <a:r>
              <a:rPr lang="en-US" sz="2000" dirty="0"/>
              <a:t>in Medicine:  What Helps Physicians After a Medical Error? </a:t>
            </a:r>
            <a:r>
              <a:rPr lang="en-US" sz="2000" dirty="0" err="1" smtClean="0"/>
              <a:t>Plews-Ogan</a:t>
            </a:r>
            <a:r>
              <a:rPr lang="en-US" sz="2000" dirty="0" smtClean="0"/>
              <a:t>. </a:t>
            </a:r>
            <a:r>
              <a:rPr lang="en-US" sz="2000" dirty="0" err="1" smtClean="0"/>
              <a:t>Acad</a:t>
            </a:r>
            <a:r>
              <a:rPr lang="en-US" sz="2000" dirty="0" smtClean="0"/>
              <a:t> </a:t>
            </a:r>
            <a:r>
              <a:rPr lang="en-US" sz="2000" dirty="0"/>
              <a:t>Med </a:t>
            </a:r>
            <a:r>
              <a:rPr lang="en-US" sz="2000" dirty="0" smtClean="0"/>
              <a:t>2016.</a:t>
            </a:r>
            <a:endParaRPr lang="en-US" sz="2000" dirty="0"/>
          </a:p>
          <a:p>
            <a:pPr>
              <a:buSzPct val="100000"/>
              <a:buFont typeface="Arial" charset="0"/>
              <a:buChar char="•"/>
            </a:pPr>
            <a:endParaRPr lang="en-US" sz="3600" dirty="0" smtClean="0"/>
          </a:p>
          <a:p>
            <a:pPr>
              <a:buSzPct val="100000"/>
              <a:buFont typeface="Arial" charset="0"/>
              <a:buChar char="•"/>
            </a:pPr>
            <a:endParaRPr lang="en-US" sz="3600" dirty="0"/>
          </a:p>
          <a:p>
            <a:pPr>
              <a:buSzPct val="100000"/>
              <a:buFont typeface="Arial" charset="0"/>
              <a:buChar char="•"/>
            </a:pPr>
            <a:endParaRPr lang="en-US" sz="3600" dirty="0" smtClean="0"/>
          </a:p>
          <a:p>
            <a:pPr>
              <a:buSzPct val="100000"/>
              <a:buFont typeface="Arial" charset="0"/>
              <a:buChar char="•"/>
            </a:pPr>
            <a:endParaRPr lang="en-US" sz="3600" dirty="0"/>
          </a:p>
        </p:txBody>
      </p:sp>
      <p:sp>
        <p:nvSpPr>
          <p:cNvPr id="3" name="Title 2"/>
          <p:cNvSpPr>
            <a:spLocks noGrp="1"/>
          </p:cNvSpPr>
          <p:nvPr>
            <p:ph type="title"/>
          </p:nvPr>
        </p:nvSpPr>
        <p:spPr/>
        <p:txBody>
          <a:bodyPr>
            <a:normAutofit/>
          </a:bodyPr>
          <a:lstStyle/>
          <a:p>
            <a:r>
              <a:rPr lang="en-US" sz="4400" dirty="0" smtClean="0">
                <a:solidFill>
                  <a:srgbClr val="7030A0"/>
                </a:solidFill>
              </a:rPr>
              <a:t>Coping With Medical Error</a:t>
            </a:r>
            <a:endParaRPr lang="en-US" sz="4400" dirty="0">
              <a:solidFill>
                <a:srgbClr val="7030A0"/>
              </a:solidFill>
            </a:endParaRPr>
          </a:p>
        </p:txBody>
      </p:sp>
    </p:spTree>
    <p:extLst>
      <p:ext uri="{BB962C8B-B14F-4D97-AF65-F5344CB8AC3E}">
        <p14:creationId xmlns:p14="http://schemas.microsoft.com/office/powerpoint/2010/main" val="205765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5326" y="162343"/>
            <a:ext cx="10972800" cy="1143000"/>
          </a:xfrm>
        </p:spPr>
        <p:txBody>
          <a:bodyPr>
            <a:normAutofit/>
          </a:bodyPr>
          <a:lstStyle/>
          <a:p>
            <a:r>
              <a:rPr lang="en-US" sz="4400" dirty="0">
                <a:solidFill>
                  <a:srgbClr val="7030A0"/>
                </a:solidFill>
              </a:rPr>
              <a:t>5</a:t>
            </a:r>
            <a:r>
              <a:rPr lang="en-US" sz="4400" dirty="0" smtClean="0">
                <a:solidFill>
                  <a:srgbClr val="7030A0"/>
                </a:solidFill>
              </a:rPr>
              <a:t>.  Develop a Growth Mindset</a:t>
            </a:r>
            <a:endParaRPr lang="en-US" sz="4400" dirty="0">
              <a:solidFill>
                <a:srgbClr val="7030A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4152" y="1096738"/>
            <a:ext cx="8635147" cy="5761262"/>
          </a:xfrm>
        </p:spPr>
      </p:pic>
    </p:spTree>
    <p:extLst>
      <p:ext uri="{BB962C8B-B14F-4D97-AF65-F5344CB8AC3E}">
        <p14:creationId xmlns:p14="http://schemas.microsoft.com/office/powerpoint/2010/main" val="65705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0373" y="1630095"/>
            <a:ext cx="2627574" cy="4046789"/>
          </a:xfrm>
        </p:spPr>
      </p:pic>
      <p:sp>
        <p:nvSpPr>
          <p:cNvPr id="3" name="Title 2"/>
          <p:cNvSpPr>
            <a:spLocks noGrp="1"/>
          </p:cNvSpPr>
          <p:nvPr>
            <p:ph type="title"/>
          </p:nvPr>
        </p:nvSpPr>
        <p:spPr/>
        <p:txBody>
          <a:bodyPr>
            <a:normAutofit/>
          </a:bodyPr>
          <a:lstStyle/>
          <a:p>
            <a:r>
              <a:rPr lang="en-US" sz="4400" dirty="0">
                <a:solidFill>
                  <a:srgbClr val="7030A0"/>
                </a:solidFill>
              </a:rPr>
              <a:t>6</a:t>
            </a:r>
            <a:r>
              <a:rPr lang="en-US" sz="4400" dirty="0" smtClean="0">
                <a:solidFill>
                  <a:srgbClr val="7030A0"/>
                </a:solidFill>
              </a:rPr>
              <a:t>.  Read-Medical Humanism</a:t>
            </a:r>
            <a:endParaRPr lang="en-US" sz="4400" dirty="0">
              <a:solidFill>
                <a:srgbClr val="7030A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084" y="1257969"/>
            <a:ext cx="2393561" cy="35867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5470" y="3281946"/>
            <a:ext cx="2174600" cy="353461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3984" y="3323389"/>
            <a:ext cx="2261953" cy="345172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8174" y="62181"/>
            <a:ext cx="2473826" cy="370702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25663"/>
            <a:ext cx="2374751" cy="3580063"/>
          </a:xfrm>
          <a:prstGeom prst="rect">
            <a:avLst/>
          </a:prstGeom>
        </p:spPr>
      </p:pic>
    </p:spTree>
    <p:extLst>
      <p:ext uri="{BB962C8B-B14F-4D97-AF65-F5344CB8AC3E}">
        <p14:creationId xmlns:p14="http://schemas.microsoft.com/office/powerpoint/2010/main" val="112682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6295" y="1264502"/>
            <a:ext cx="8807116" cy="5449404"/>
          </a:xfrm>
        </p:spPr>
      </p:pic>
      <p:sp>
        <p:nvSpPr>
          <p:cNvPr id="3" name="Title 2"/>
          <p:cNvSpPr>
            <a:spLocks noGrp="1"/>
          </p:cNvSpPr>
          <p:nvPr>
            <p:ph type="title"/>
          </p:nvPr>
        </p:nvSpPr>
        <p:spPr>
          <a:solidFill>
            <a:schemeClr val="bg1"/>
          </a:solidFill>
        </p:spPr>
        <p:txBody>
          <a:bodyPr>
            <a:normAutofit/>
          </a:bodyPr>
          <a:lstStyle/>
          <a:p>
            <a:r>
              <a:rPr lang="en-US" sz="4400" dirty="0">
                <a:solidFill>
                  <a:srgbClr val="7030A0"/>
                </a:solidFill>
              </a:rPr>
              <a:t>7</a:t>
            </a:r>
            <a:r>
              <a:rPr lang="en-US" sz="4400" dirty="0" smtClean="0">
                <a:solidFill>
                  <a:srgbClr val="7030A0"/>
                </a:solidFill>
              </a:rPr>
              <a:t>.  Mitigate Unconscious/Implicit Bias</a:t>
            </a:r>
            <a:endParaRPr lang="en-US" sz="4400" dirty="0">
              <a:solidFill>
                <a:srgbClr val="7030A0"/>
              </a:solidFill>
            </a:endParaRPr>
          </a:p>
        </p:txBody>
      </p:sp>
    </p:spTree>
    <p:extLst>
      <p:ext uri="{BB962C8B-B14F-4D97-AF65-F5344CB8AC3E}">
        <p14:creationId xmlns:p14="http://schemas.microsoft.com/office/powerpoint/2010/main" val="50361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55959"/>
            <a:ext cx="12192000" cy="5702041"/>
          </a:xfrm>
        </p:spPr>
      </p:pic>
      <p:sp>
        <p:nvSpPr>
          <p:cNvPr id="3" name="Title 2"/>
          <p:cNvSpPr>
            <a:spLocks noGrp="1"/>
          </p:cNvSpPr>
          <p:nvPr>
            <p:ph type="title"/>
          </p:nvPr>
        </p:nvSpPr>
        <p:spPr>
          <a:xfrm>
            <a:off x="609600" y="130259"/>
            <a:ext cx="10972800" cy="1143000"/>
          </a:xfrm>
        </p:spPr>
        <p:txBody>
          <a:bodyPr>
            <a:normAutofit/>
          </a:bodyPr>
          <a:lstStyle/>
          <a:p>
            <a:r>
              <a:rPr lang="en-US" sz="4400" dirty="0" err="1" smtClean="0">
                <a:solidFill>
                  <a:srgbClr val="7030A0"/>
                </a:solidFill>
              </a:rPr>
              <a:t>Implicit.Harvard.edu</a:t>
            </a:r>
            <a:endParaRPr lang="en-US" sz="4400" dirty="0">
              <a:solidFill>
                <a:srgbClr val="7030A0"/>
              </a:solidFill>
            </a:endParaRPr>
          </a:p>
        </p:txBody>
      </p:sp>
    </p:spTree>
    <p:extLst>
      <p:ext uri="{BB962C8B-B14F-4D97-AF65-F5344CB8AC3E}">
        <p14:creationId xmlns:p14="http://schemas.microsoft.com/office/powerpoint/2010/main" val="60719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SzPct val="100000"/>
              <a:buFont typeface="Arial" charset="0"/>
              <a:buChar char="•"/>
            </a:pPr>
            <a:r>
              <a:rPr lang="en-US" sz="3600" dirty="0" smtClean="0"/>
              <a:t>Positive Exemplars</a:t>
            </a:r>
          </a:p>
          <a:p>
            <a:pPr>
              <a:buSzPct val="100000"/>
              <a:buFont typeface="Arial" charset="0"/>
              <a:buChar char="•"/>
            </a:pPr>
            <a:r>
              <a:rPr lang="en-US" sz="3600" dirty="0" smtClean="0"/>
              <a:t>Individuating</a:t>
            </a:r>
          </a:p>
          <a:p>
            <a:pPr>
              <a:buSzPct val="100000"/>
              <a:buFont typeface="Arial" charset="0"/>
              <a:buChar char="•"/>
            </a:pPr>
            <a:r>
              <a:rPr lang="en-US" sz="3600" dirty="0" smtClean="0"/>
              <a:t>Perspective-Taking</a:t>
            </a:r>
          </a:p>
          <a:p>
            <a:pPr>
              <a:buSzPct val="100000"/>
              <a:buFont typeface="Arial" charset="0"/>
              <a:buChar char="•"/>
            </a:pPr>
            <a:endParaRPr lang="en-US" sz="3600" dirty="0"/>
          </a:p>
          <a:p>
            <a:pPr>
              <a:buSzPct val="100000"/>
              <a:buFont typeface="Arial" charset="0"/>
              <a:buChar char="•"/>
            </a:pPr>
            <a:endParaRPr lang="en-US" sz="3600" dirty="0" smtClean="0"/>
          </a:p>
          <a:p>
            <a:pPr>
              <a:buSzPct val="100000"/>
              <a:buFont typeface="Arial" charset="0"/>
              <a:buChar char="•"/>
            </a:pPr>
            <a:endParaRPr lang="en-US" sz="3600" dirty="0"/>
          </a:p>
          <a:p>
            <a:pPr marL="137160" indent="0">
              <a:buSzPct val="100000"/>
              <a:buNone/>
            </a:pPr>
            <a:r>
              <a:rPr lang="en-US" sz="2000" dirty="0"/>
              <a:t>Physicians and Implicit Bias:  How Doctors May Unwittingly Perpetuate Health Care Disparities.  Chapman </a:t>
            </a:r>
            <a:r>
              <a:rPr lang="en-US" sz="2000" dirty="0" smtClean="0"/>
              <a:t>EN. J </a:t>
            </a:r>
            <a:r>
              <a:rPr lang="en-US" sz="2000" dirty="0"/>
              <a:t>Gen Intern </a:t>
            </a:r>
            <a:r>
              <a:rPr lang="en-US" sz="2000" dirty="0" smtClean="0"/>
              <a:t>Med 2013.</a:t>
            </a:r>
            <a:endParaRPr lang="en-US" sz="2000" dirty="0"/>
          </a:p>
        </p:txBody>
      </p:sp>
      <p:sp>
        <p:nvSpPr>
          <p:cNvPr id="3" name="Title 2"/>
          <p:cNvSpPr>
            <a:spLocks noGrp="1"/>
          </p:cNvSpPr>
          <p:nvPr>
            <p:ph type="title"/>
          </p:nvPr>
        </p:nvSpPr>
        <p:spPr/>
        <p:txBody>
          <a:bodyPr>
            <a:normAutofit/>
          </a:bodyPr>
          <a:lstStyle/>
          <a:p>
            <a:r>
              <a:rPr lang="en-US" sz="4400" dirty="0" smtClean="0">
                <a:solidFill>
                  <a:srgbClr val="7030A0"/>
                </a:solidFill>
              </a:rPr>
              <a:t>Mitigating Unconscious Bias</a:t>
            </a:r>
            <a:endParaRPr lang="en-US" sz="4400" dirty="0">
              <a:solidFill>
                <a:srgbClr val="7030A0"/>
              </a:solidFill>
            </a:endParaRPr>
          </a:p>
        </p:txBody>
      </p:sp>
    </p:spTree>
    <p:extLst>
      <p:ext uri="{BB962C8B-B14F-4D97-AF65-F5344CB8AC3E}">
        <p14:creationId xmlns:p14="http://schemas.microsoft.com/office/powerpoint/2010/main" val="188639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12063663" cy="4709160"/>
          </a:xfrm>
        </p:spPr>
        <p:txBody>
          <a:bodyPr>
            <a:noAutofit/>
          </a:bodyPr>
          <a:lstStyle/>
          <a:p>
            <a:pPr>
              <a:buSzPct val="100000"/>
              <a:buFont typeface="Arial" charset="0"/>
              <a:buChar char="•"/>
            </a:pPr>
            <a:r>
              <a:rPr lang="en-US" sz="3600" dirty="0" smtClean="0"/>
              <a:t>Complete </a:t>
            </a:r>
            <a:r>
              <a:rPr lang="en-US" sz="3600" dirty="0"/>
              <a:t>an Implicit Association </a:t>
            </a:r>
            <a:r>
              <a:rPr lang="en-US" sz="3600" dirty="0" smtClean="0"/>
              <a:t>Test</a:t>
            </a:r>
            <a:endParaRPr lang="en-US" sz="3600" dirty="0"/>
          </a:p>
          <a:p>
            <a:pPr>
              <a:buSzPct val="100000"/>
              <a:buFont typeface="Arial" charset="0"/>
              <a:buChar char="•"/>
            </a:pPr>
            <a:r>
              <a:rPr lang="en-US" sz="3600" dirty="0"/>
              <a:t>View NYT </a:t>
            </a:r>
            <a:r>
              <a:rPr lang="en-US" sz="3600" dirty="0" smtClean="0"/>
              <a:t>video series (x6) </a:t>
            </a:r>
            <a:r>
              <a:rPr lang="en-US" sz="3600" dirty="0"/>
              <a:t>”Peanut Butter, Jelly and racism” </a:t>
            </a:r>
            <a:endParaRPr lang="en-US" sz="3600" dirty="0" smtClean="0"/>
          </a:p>
          <a:p>
            <a:pPr>
              <a:buSzPct val="100000"/>
              <a:buFont typeface="Arial" charset="0"/>
              <a:buChar char="•"/>
            </a:pPr>
            <a:endParaRPr lang="en-US" sz="3600" dirty="0"/>
          </a:p>
          <a:p>
            <a:pPr>
              <a:buSzPct val="100000"/>
              <a:buFont typeface="Arial" charset="0"/>
              <a:buChar char="•"/>
            </a:pPr>
            <a:r>
              <a:rPr lang="en-US" sz="3600" dirty="0"/>
              <a:t>Read “How to be a real EP </a:t>
            </a:r>
            <a:r>
              <a:rPr lang="mr-IN" sz="3600" dirty="0"/>
              <a:t>–</a:t>
            </a:r>
            <a:r>
              <a:rPr lang="en-US" sz="3600" dirty="0"/>
              <a:t> advice for new graduates”. </a:t>
            </a:r>
            <a:r>
              <a:rPr lang="en-US" sz="3600" dirty="0" smtClean="0"/>
              <a:t>Roberts</a:t>
            </a:r>
            <a:r>
              <a:rPr lang="en-US" sz="3600" dirty="0"/>
              <a:t>, </a:t>
            </a:r>
            <a:r>
              <a:rPr lang="en-US" sz="3600" dirty="0" smtClean="0"/>
              <a:t>Emergency  </a:t>
            </a:r>
            <a:r>
              <a:rPr lang="en-US" sz="3600" dirty="0"/>
              <a:t>Medicine News. </a:t>
            </a:r>
            <a:r>
              <a:rPr lang="en-US" sz="3600" dirty="0" smtClean="0"/>
              <a:t>2016</a:t>
            </a:r>
            <a:r>
              <a:rPr lang="en-US" sz="3600" dirty="0"/>
              <a:t>.</a:t>
            </a:r>
          </a:p>
          <a:p>
            <a:pPr>
              <a:buSzPct val="100000"/>
              <a:buFont typeface="Arial" charset="0"/>
              <a:buChar char="•"/>
            </a:pPr>
            <a:r>
              <a:rPr lang="en-US" sz="3600" dirty="0"/>
              <a:t>Read “Reflections about burnout”. Chisholm, </a:t>
            </a:r>
            <a:r>
              <a:rPr lang="en-US" sz="3600" dirty="0" smtClean="0"/>
              <a:t>AEM. </a:t>
            </a:r>
            <a:r>
              <a:rPr lang="en-US" sz="3600" dirty="0"/>
              <a:t>2009 </a:t>
            </a:r>
            <a:endParaRPr lang="en-US" sz="3600" dirty="0" smtClean="0"/>
          </a:p>
        </p:txBody>
      </p:sp>
      <p:sp>
        <p:nvSpPr>
          <p:cNvPr id="3" name="Title 2"/>
          <p:cNvSpPr>
            <a:spLocks noGrp="1"/>
          </p:cNvSpPr>
          <p:nvPr>
            <p:ph type="title"/>
          </p:nvPr>
        </p:nvSpPr>
        <p:spPr/>
        <p:txBody>
          <a:bodyPr>
            <a:normAutofit/>
          </a:bodyPr>
          <a:lstStyle/>
          <a:p>
            <a:r>
              <a:rPr lang="en-US" sz="4400" dirty="0" smtClean="0">
                <a:solidFill>
                  <a:srgbClr val="7030A0"/>
                </a:solidFill>
              </a:rPr>
              <a:t>Reflections on June III Assignments</a:t>
            </a:r>
            <a:endParaRPr lang="en-US" sz="4400" dirty="0">
              <a:solidFill>
                <a:srgbClr val="7030A0"/>
              </a:solidFill>
            </a:endParaRPr>
          </a:p>
        </p:txBody>
      </p:sp>
    </p:spTree>
    <p:extLst>
      <p:ext uri="{BB962C8B-B14F-4D97-AF65-F5344CB8AC3E}">
        <p14:creationId xmlns:p14="http://schemas.microsoft.com/office/powerpoint/2010/main" val="104478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SzPct val="100000"/>
              <a:buFont typeface="Arial" charset="0"/>
              <a:buChar char="•"/>
            </a:pPr>
            <a:r>
              <a:rPr lang="en-US" sz="3600" dirty="0" smtClean="0"/>
              <a:t>Reclaim </a:t>
            </a:r>
            <a:r>
              <a:rPr lang="en-US" sz="3600" dirty="0"/>
              <a:t>autonomy and control of your workplace </a:t>
            </a:r>
            <a:endParaRPr lang="en-US" sz="3600" dirty="0" smtClean="0"/>
          </a:p>
          <a:p>
            <a:pPr>
              <a:buSzPct val="100000"/>
              <a:buFont typeface="Arial" charset="0"/>
              <a:buChar char="•"/>
            </a:pPr>
            <a:r>
              <a:rPr lang="en-US" sz="3600" dirty="0" smtClean="0"/>
              <a:t>Involvement in operations</a:t>
            </a:r>
            <a:r>
              <a:rPr lang="en-US" sz="3600" dirty="0"/>
              <a:t>, </a:t>
            </a:r>
            <a:r>
              <a:rPr lang="en-US" sz="3600" dirty="0" smtClean="0"/>
              <a:t>QI, hospital committees to effect change</a:t>
            </a:r>
            <a:endParaRPr lang="en-US" sz="3600" dirty="0"/>
          </a:p>
        </p:txBody>
      </p:sp>
      <p:sp>
        <p:nvSpPr>
          <p:cNvPr id="3" name="Title 2"/>
          <p:cNvSpPr>
            <a:spLocks noGrp="1"/>
          </p:cNvSpPr>
          <p:nvPr>
            <p:ph type="title"/>
          </p:nvPr>
        </p:nvSpPr>
        <p:spPr/>
        <p:txBody>
          <a:bodyPr>
            <a:normAutofit/>
          </a:bodyPr>
          <a:lstStyle/>
          <a:p>
            <a:r>
              <a:rPr lang="en-US" sz="4400" dirty="0" smtClean="0">
                <a:solidFill>
                  <a:srgbClr val="7030A0"/>
                </a:solidFill>
              </a:rPr>
              <a:t>Conclusions:  The System</a:t>
            </a:r>
            <a:endParaRPr lang="en-US" sz="4400" dirty="0">
              <a:solidFill>
                <a:srgbClr val="7030A0"/>
              </a:solidFill>
            </a:endParaRPr>
          </a:p>
        </p:txBody>
      </p:sp>
    </p:spTree>
    <p:extLst>
      <p:ext uri="{BB962C8B-B14F-4D97-AF65-F5344CB8AC3E}">
        <p14:creationId xmlns:p14="http://schemas.microsoft.com/office/powerpoint/2010/main" val="151117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3817" y="0"/>
            <a:ext cx="10291020" cy="6858000"/>
          </a:xfrm>
        </p:spPr>
      </p:pic>
    </p:spTree>
    <p:extLst>
      <p:ext uri="{BB962C8B-B14F-4D97-AF65-F5344CB8AC3E}">
        <p14:creationId xmlns:p14="http://schemas.microsoft.com/office/powerpoint/2010/main" val="2648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SzPct val="100000"/>
              <a:buFont typeface="Arial" charset="0"/>
              <a:buChar char="•"/>
            </a:pPr>
            <a:r>
              <a:rPr lang="en-US" sz="3600" dirty="0" smtClean="0"/>
              <a:t>Compassion Role Models</a:t>
            </a:r>
          </a:p>
          <a:p>
            <a:pPr>
              <a:buSzPct val="100000"/>
              <a:buFont typeface="Arial" charset="0"/>
              <a:buChar char="•"/>
            </a:pPr>
            <a:r>
              <a:rPr lang="en-US" sz="3600" dirty="0" smtClean="0"/>
              <a:t>Your patients are not the enemy</a:t>
            </a:r>
          </a:p>
          <a:p>
            <a:pPr>
              <a:buSzPct val="100000"/>
              <a:buFont typeface="Arial" charset="0"/>
              <a:buChar char="•"/>
            </a:pPr>
            <a:r>
              <a:rPr lang="en-US" sz="3600" dirty="0" smtClean="0"/>
              <a:t>Seek connection with your patients, your colleagues</a:t>
            </a:r>
          </a:p>
          <a:p>
            <a:pPr>
              <a:buSzPct val="100000"/>
              <a:buFont typeface="Arial" charset="0"/>
              <a:buChar char="•"/>
            </a:pPr>
            <a:r>
              <a:rPr lang="en-US" sz="3600" dirty="0" smtClean="0"/>
              <a:t>Foster Social Resilience-embrace your tribe</a:t>
            </a:r>
          </a:p>
          <a:p>
            <a:pPr>
              <a:buSzPct val="100000"/>
              <a:buFont typeface="Arial" charset="0"/>
              <a:buChar char="•"/>
            </a:pPr>
            <a:r>
              <a:rPr lang="en-US" sz="3600" dirty="0" smtClean="0"/>
              <a:t>Develop a Growth Mindset</a:t>
            </a:r>
          </a:p>
          <a:p>
            <a:pPr>
              <a:buSzPct val="100000"/>
              <a:buFont typeface="Arial" charset="0"/>
              <a:buChar char="•"/>
            </a:pPr>
            <a:r>
              <a:rPr lang="en-US" sz="3600" dirty="0" smtClean="0"/>
              <a:t>Read-medical humanism</a:t>
            </a:r>
          </a:p>
          <a:p>
            <a:pPr>
              <a:buSzPct val="100000"/>
              <a:buFont typeface="Arial" charset="0"/>
              <a:buChar char="•"/>
            </a:pPr>
            <a:r>
              <a:rPr lang="en-US" sz="3600" dirty="0" smtClean="0"/>
              <a:t>Identify/Mitigate your Bias</a:t>
            </a:r>
          </a:p>
          <a:p>
            <a:endParaRPr lang="en-US" dirty="0"/>
          </a:p>
        </p:txBody>
      </p:sp>
      <p:sp>
        <p:nvSpPr>
          <p:cNvPr id="3" name="Title 2"/>
          <p:cNvSpPr>
            <a:spLocks noGrp="1"/>
          </p:cNvSpPr>
          <p:nvPr>
            <p:ph type="title"/>
          </p:nvPr>
        </p:nvSpPr>
        <p:spPr/>
        <p:txBody>
          <a:bodyPr>
            <a:normAutofit/>
          </a:bodyPr>
          <a:lstStyle/>
          <a:p>
            <a:r>
              <a:rPr lang="en-US" sz="4400" dirty="0" smtClean="0">
                <a:solidFill>
                  <a:srgbClr val="7030A0"/>
                </a:solidFill>
              </a:rPr>
              <a:t>Conclusions:  Get Personal</a:t>
            </a:r>
            <a:endParaRPr lang="en-US" sz="4400" dirty="0">
              <a:solidFill>
                <a:srgbClr val="7030A0"/>
              </a:solidFill>
            </a:endParaRPr>
          </a:p>
        </p:txBody>
      </p:sp>
    </p:spTree>
    <p:extLst>
      <p:ext uri="{BB962C8B-B14F-4D97-AF65-F5344CB8AC3E}">
        <p14:creationId xmlns:p14="http://schemas.microsoft.com/office/powerpoint/2010/main" val="52957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930" y="0"/>
            <a:ext cx="9157044" cy="6867783"/>
          </a:xfrm>
        </p:spPr>
      </p:pic>
      <p:sp>
        <p:nvSpPr>
          <p:cNvPr id="5" name="TextBox 4"/>
          <p:cNvSpPr txBox="1"/>
          <p:nvPr/>
        </p:nvSpPr>
        <p:spPr>
          <a:xfrm>
            <a:off x="2021306" y="492195"/>
            <a:ext cx="3577388" cy="707886"/>
          </a:xfrm>
          <a:prstGeom prst="rect">
            <a:avLst/>
          </a:prstGeom>
          <a:noFill/>
        </p:spPr>
        <p:txBody>
          <a:bodyPr wrap="square" rtlCol="0">
            <a:spAutoFit/>
          </a:bodyPr>
          <a:lstStyle/>
          <a:p>
            <a:r>
              <a:rPr lang="en-US" sz="4000" dirty="0" smtClean="0"/>
              <a:t>Looking Ahead</a:t>
            </a:r>
            <a:endParaRPr lang="en-US" sz="4000" dirty="0"/>
          </a:p>
        </p:txBody>
      </p:sp>
    </p:spTree>
    <p:extLst>
      <p:ext uri="{BB962C8B-B14F-4D97-AF65-F5344CB8AC3E}">
        <p14:creationId xmlns:p14="http://schemas.microsoft.com/office/powerpoint/2010/main" val="33742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216" y="1372010"/>
            <a:ext cx="11528984" cy="5141085"/>
          </a:xfrm>
        </p:spPr>
      </p:pic>
      <p:sp>
        <p:nvSpPr>
          <p:cNvPr id="3" name="Title 2"/>
          <p:cNvSpPr>
            <a:spLocks noGrp="1"/>
          </p:cNvSpPr>
          <p:nvPr>
            <p:ph type="title"/>
          </p:nvPr>
        </p:nvSpPr>
        <p:spPr/>
        <p:txBody>
          <a:bodyPr>
            <a:normAutofit/>
          </a:bodyPr>
          <a:lstStyle/>
          <a:p>
            <a:r>
              <a:rPr lang="en-US" sz="4400" dirty="0" err="1" smtClean="0">
                <a:solidFill>
                  <a:srgbClr val="7030A0"/>
                </a:solidFill>
              </a:rPr>
              <a:t>EMERA.network.org</a:t>
            </a:r>
            <a:endParaRPr lang="en-US" sz="4400" dirty="0">
              <a:solidFill>
                <a:srgbClr val="7030A0"/>
              </a:solidFill>
            </a:endParaRPr>
          </a:p>
        </p:txBody>
      </p:sp>
    </p:spTree>
    <p:extLst>
      <p:ext uri="{BB962C8B-B14F-4D97-AF65-F5344CB8AC3E}">
        <p14:creationId xmlns:p14="http://schemas.microsoft.com/office/powerpoint/2010/main" val="28003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SzPct val="100000"/>
              <a:buFont typeface="Arial" charset="0"/>
              <a:buChar char="•"/>
            </a:pPr>
            <a:r>
              <a:rPr lang="en-US" dirty="0" smtClean="0"/>
              <a:t>Sleep </a:t>
            </a:r>
            <a:r>
              <a:rPr lang="en-US" dirty="0"/>
              <a:t>Journal: Utilize one of </a:t>
            </a:r>
            <a:r>
              <a:rPr lang="en-US" dirty="0" smtClean="0"/>
              <a:t>these apps </a:t>
            </a:r>
            <a:r>
              <a:rPr lang="en-US" dirty="0"/>
              <a:t>for two weeks in August. Reflect on your sleep satisfaction and </a:t>
            </a:r>
            <a:r>
              <a:rPr lang="en-US" dirty="0" smtClean="0"/>
              <a:t>plan </a:t>
            </a:r>
            <a:r>
              <a:rPr lang="en-US" dirty="0"/>
              <a:t>to discuss your experience with sleep during residency (one hour credit)</a:t>
            </a:r>
          </a:p>
          <a:p>
            <a:pPr marL="137160" indent="0">
              <a:buSzPct val="100000"/>
              <a:buNone/>
            </a:pPr>
            <a:r>
              <a:rPr lang="en-US" dirty="0"/>
              <a:t>         </a:t>
            </a:r>
            <a:r>
              <a:rPr lang="en-US" dirty="0">
                <a:hlinkClick r:id="rId3"/>
              </a:rPr>
              <a:t>iPhone: Sleep Diary </a:t>
            </a:r>
            <a:endParaRPr lang="en-US" dirty="0"/>
          </a:p>
          <a:p>
            <a:pPr marL="137160" indent="0">
              <a:buSzPct val="100000"/>
              <a:buNone/>
            </a:pPr>
            <a:r>
              <a:rPr lang="en-US" dirty="0"/>
              <a:t>         </a:t>
            </a:r>
            <a:r>
              <a:rPr lang="en-US" dirty="0">
                <a:hlinkClick r:id="rId4"/>
              </a:rPr>
              <a:t>Android: SleepBot - Sleep </a:t>
            </a:r>
            <a:r>
              <a:rPr lang="en-US" dirty="0" smtClean="0">
                <a:hlinkClick r:id="rId4"/>
              </a:rPr>
              <a:t>Cycle</a:t>
            </a:r>
            <a:endParaRPr lang="en-US" dirty="0" smtClean="0"/>
          </a:p>
          <a:p>
            <a:pPr marL="137160" indent="0">
              <a:buSzPct val="100000"/>
              <a:buNone/>
            </a:pPr>
            <a:endParaRPr lang="en-US" dirty="0"/>
          </a:p>
          <a:p>
            <a:pPr>
              <a:buSzPct val="100000"/>
              <a:buFont typeface="Arial" charset="0"/>
              <a:buChar char="•"/>
            </a:pPr>
            <a:r>
              <a:rPr lang="en-US" dirty="0" smtClean="0"/>
              <a:t>Commit </a:t>
            </a:r>
            <a:r>
              <a:rPr lang="en-US" dirty="0"/>
              <a:t>to a primary care doctor/dentist and seem them for a health evaluation if not </a:t>
            </a:r>
            <a:r>
              <a:rPr lang="en-US" dirty="0" smtClean="0"/>
              <a:t>completed </a:t>
            </a:r>
            <a:r>
              <a:rPr lang="en-US" dirty="0"/>
              <a:t>in the past year. (one hour credit)</a:t>
            </a:r>
          </a:p>
          <a:p>
            <a:endParaRPr lang="en-US" dirty="0"/>
          </a:p>
        </p:txBody>
      </p:sp>
      <p:sp>
        <p:nvSpPr>
          <p:cNvPr id="3" name="Title 2"/>
          <p:cNvSpPr>
            <a:spLocks noGrp="1"/>
          </p:cNvSpPr>
          <p:nvPr>
            <p:ph type="title"/>
          </p:nvPr>
        </p:nvSpPr>
        <p:spPr/>
        <p:txBody>
          <a:bodyPr>
            <a:normAutofit fontScale="90000"/>
          </a:bodyPr>
          <a:lstStyle/>
          <a:p>
            <a:r>
              <a:rPr lang="en-US" dirty="0">
                <a:solidFill>
                  <a:srgbClr val="7030A0"/>
                </a:solidFill>
              </a:rPr>
              <a:t>Individualized Interactive Instruction (III) Assignments: (to be completed in August)</a:t>
            </a:r>
            <a:r>
              <a:rPr lang="en-US" dirty="0"/>
              <a:t/>
            </a:r>
            <a:br>
              <a:rPr lang="en-US" dirty="0"/>
            </a:br>
            <a:endParaRPr lang="en-US" dirty="0"/>
          </a:p>
        </p:txBody>
      </p:sp>
    </p:spTree>
    <p:extLst>
      <p:ext uri="{BB962C8B-B14F-4D97-AF65-F5344CB8AC3E}">
        <p14:creationId xmlns:p14="http://schemas.microsoft.com/office/powerpoint/2010/main" val="21576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7419" y="-1"/>
            <a:ext cx="9167116" cy="6866385"/>
          </a:xfrm>
        </p:spPr>
      </p:pic>
      <p:sp>
        <p:nvSpPr>
          <p:cNvPr id="5" name="TextBox 4"/>
          <p:cNvSpPr txBox="1"/>
          <p:nvPr/>
        </p:nvSpPr>
        <p:spPr>
          <a:xfrm>
            <a:off x="7828547" y="6497053"/>
            <a:ext cx="2835988" cy="369332"/>
          </a:xfrm>
          <a:prstGeom prst="rect">
            <a:avLst/>
          </a:prstGeom>
          <a:solidFill>
            <a:schemeClr val="bg1"/>
          </a:solidFill>
        </p:spPr>
        <p:txBody>
          <a:bodyPr wrap="square" rtlCol="0">
            <a:spAutoFit/>
          </a:bodyPr>
          <a:lstStyle/>
          <a:p>
            <a:endParaRPr lang="en-US"/>
          </a:p>
        </p:txBody>
      </p:sp>
      <p:sp>
        <p:nvSpPr>
          <p:cNvPr id="6" name="TextBox 5"/>
          <p:cNvSpPr txBox="1"/>
          <p:nvPr/>
        </p:nvSpPr>
        <p:spPr>
          <a:xfrm>
            <a:off x="7267074" y="2727158"/>
            <a:ext cx="1219199" cy="545795"/>
          </a:xfrm>
          <a:prstGeom prst="rect">
            <a:avLst/>
          </a:prstGeom>
          <a:solidFill>
            <a:schemeClr val="bg1"/>
          </a:solidFill>
        </p:spPr>
        <p:txBody>
          <a:bodyPr wrap="square" rtlCol="0">
            <a:spAutoFit/>
          </a:bodyPr>
          <a:lstStyle/>
          <a:p>
            <a:endParaRPr lang="en-US"/>
          </a:p>
        </p:txBody>
      </p:sp>
      <p:sp>
        <p:nvSpPr>
          <p:cNvPr id="7" name="TextBox 6"/>
          <p:cNvSpPr txBox="1"/>
          <p:nvPr/>
        </p:nvSpPr>
        <p:spPr>
          <a:xfrm>
            <a:off x="8149390" y="5245766"/>
            <a:ext cx="2835987" cy="461665"/>
          </a:xfrm>
          <a:prstGeom prst="rect">
            <a:avLst/>
          </a:prstGeom>
          <a:noFill/>
        </p:spPr>
        <p:txBody>
          <a:bodyPr wrap="square" rtlCol="0">
            <a:spAutoFit/>
          </a:bodyPr>
          <a:lstStyle/>
          <a:p>
            <a:r>
              <a:rPr lang="en-US" sz="2400" dirty="0" smtClean="0">
                <a:latin typeface="Ayuthaya" charset="-34"/>
                <a:ea typeface="Ayuthaya" charset="-34"/>
                <a:cs typeface="Ayuthaya" charset="-34"/>
              </a:rPr>
              <a:t>Ian Maclaren</a:t>
            </a:r>
            <a:endParaRPr lang="en-US" sz="2400" dirty="0">
              <a:latin typeface="Ayuthaya" charset="-34"/>
              <a:ea typeface="Ayuthaya" charset="-34"/>
              <a:cs typeface="Ayuthaya" charset="-34"/>
            </a:endParaRPr>
          </a:p>
        </p:txBody>
      </p:sp>
      <p:sp>
        <p:nvSpPr>
          <p:cNvPr id="8" name="TextBox 7"/>
          <p:cNvSpPr txBox="1"/>
          <p:nvPr/>
        </p:nvSpPr>
        <p:spPr>
          <a:xfrm>
            <a:off x="10411327" y="2374232"/>
            <a:ext cx="253208" cy="465584"/>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46572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46484"/>
            <a:ext cx="10972800" cy="5911516"/>
          </a:xfrm>
        </p:spPr>
        <p:txBody>
          <a:bodyPr>
            <a:normAutofit fontScale="47500" lnSpcReduction="20000"/>
          </a:bodyPr>
          <a:lstStyle/>
          <a:p>
            <a:pPr marL="137160" indent="0">
              <a:buNone/>
            </a:pPr>
            <a:r>
              <a:rPr lang="en-US" dirty="0"/>
              <a:t>1.  </a:t>
            </a:r>
            <a:r>
              <a:rPr lang="en-US" dirty="0" err="1"/>
              <a:t>Shanafelt</a:t>
            </a:r>
            <a:r>
              <a:rPr lang="en-US" dirty="0"/>
              <a:t> TD, Hasan O, </a:t>
            </a:r>
            <a:r>
              <a:rPr lang="en-US" dirty="0" err="1"/>
              <a:t>Dyrbye</a:t>
            </a:r>
            <a:r>
              <a:rPr lang="en-US" dirty="0"/>
              <a:t> LN, et al. Changes in burnout and satisfaction with work-life balance in physicians and the general US working population between 2011 and 2014. Mayo </a:t>
            </a:r>
            <a:r>
              <a:rPr lang="en-US" dirty="0" err="1"/>
              <a:t>Clin</a:t>
            </a:r>
            <a:r>
              <a:rPr lang="en-US" dirty="0"/>
              <a:t> Proc. 2015;90:1600-1613.</a:t>
            </a:r>
          </a:p>
          <a:p>
            <a:pPr marL="137160" indent="0">
              <a:buNone/>
            </a:pPr>
            <a:r>
              <a:rPr lang="en-US" dirty="0"/>
              <a:t> </a:t>
            </a:r>
          </a:p>
          <a:p>
            <a:pPr marL="137160" indent="0">
              <a:buNone/>
            </a:pPr>
            <a:r>
              <a:rPr lang="en-US" dirty="0"/>
              <a:t>2.  Medscape Lifestyle Report 2017: Race and Ethnicity, Bias and Burnout</a:t>
            </a:r>
            <a:endParaRPr lang="en-US" b="1" dirty="0"/>
          </a:p>
          <a:p>
            <a:pPr marL="137160" indent="0">
              <a:buNone/>
            </a:pPr>
            <a:r>
              <a:rPr lang="en-US" dirty="0"/>
              <a:t> </a:t>
            </a:r>
            <a:endParaRPr lang="en-US" b="1" dirty="0"/>
          </a:p>
          <a:p>
            <a:pPr marL="137160" indent="0">
              <a:buNone/>
            </a:pPr>
            <a:r>
              <a:rPr lang="en-US" b="1" dirty="0" smtClean="0"/>
              <a:t>3.  </a:t>
            </a:r>
            <a:r>
              <a:rPr lang="en-US" dirty="0" smtClean="0"/>
              <a:t>National </a:t>
            </a:r>
            <a:r>
              <a:rPr lang="en-US" dirty="0"/>
              <a:t>Wellness Institute </a:t>
            </a:r>
            <a:r>
              <a:rPr lang="en-US" u="sng" dirty="0">
                <a:hlinkClick r:id="rId2"/>
              </a:rPr>
              <a:t>http://www.nationalwellness.org/?page=Six_Dimensions</a:t>
            </a:r>
            <a:r>
              <a:rPr lang="en-US" dirty="0"/>
              <a:t> </a:t>
            </a:r>
          </a:p>
          <a:p>
            <a:pPr marL="137160" indent="0">
              <a:buNone/>
            </a:pPr>
            <a:endParaRPr lang="en-US" dirty="0"/>
          </a:p>
          <a:p>
            <a:pPr marL="137160" indent="0">
              <a:buNone/>
            </a:pPr>
            <a:r>
              <a:rPr lang="en-US" dirty="0"/>
              <a:t>4.  The Missing Link: Connection Is the Key to Resilience in Medical Education. McKenna KM, Hashimoto DA, Maguire MS, Bynum WE. </a:t>
            </a:r>
            <a:r>
              <a:rPr lang="en-US" dirty="0" err="1"/>
              <a:t>Acad</a:t>
            </a:r>
            <a:r>
              <a:rPr lang="en-US" dirty="0"/>
              <a:t> Med 2016;91:1197-1199.</a:t>
            </a:r>
          </a:p>
          <a:p>
            <a:pPr marL="137160" indent="0">
              <a:buNone/>
            </a:pPr>
            <a:r>
              <a:rPr lang="en-US" dirty="0"/>
              <a:t> </a:t>
            </a:r>
          </a:p>
          <a:p>
            <a:pPr marL="137160" indent="0">
              <a:buNone/>
            </a:pPr>
            <a:r>
              <a:rPr lang="en-US" dirty="0"/>
              <a:t>5.  To be or not to be empathic: the combined role of empathic concern and perspective taking in understanding burnout in general practice.  </a:t>
            </a:r>
            <a:r>
              <a:rPr lang="en-US" dirty="0" err="1"/>
              <a:t>Lamothe</a:t>
            </a:r>
            <a:r>
              <a:rPr lang="en-US" dirty="0"/>
              <a:t> M, </a:t>
            </a:r>
            <a:r>
              <a:rPr lang="en-US" dirty="0" err="1"/>
              <a:t>Boujut</a:t>
            </a:r>
            <a:r>
              <a:rPr lang="en-US" dirty="0"/>
              <a:t> E, </a:t>
            </a:r>
            <a:r>
              <a:rPr lang="en-US" dirty="0" err="1"/>
              <a:t>Zenasni</a:t>
            </a:r>
            <a:r>
              <a:rPr lang="en-US" dirty="0"/>
              <a:t> F, Sultan S. BMC Family Practice 2014, 15:15.</a:t>
            </a:r>
          </a:p>
          <a:p>
            <a:pPr marL="137160" indent="0">
              <a:buNone/>
            </a:pPr>
            <a:r>
              <a:rPr lang="en-US" dirty="0"/>
              <a:t> </a:t>
            </a:r>
          </a:p>
          <a:p>
            <a:pPr marL="137160" indent="0">
              <a:buNone/>
            </a:pPr>
            <a:r>
              <a:rPr lang="en-US" dirty="0"/>
              <a:t>6.  </a:t>
            </a:r>
            <a:r>
              <a:rPr lang="en-US" dirty="0" smtClean="0"/>
              <a:t>Shem, </a:t>
            </a:r>
            <a:r>
              <a:rPr lang="en-US" dirty="0"/>
              <a:t>Samuel. </a:t>
            </a:r>
            <a:r>
              <a:rPr lang="en-US" i="1" dirty="0"/>
              <a:t>The House of God</a:t>
            </a:r>
            <a:r>
              <a:rPr lang="en-US" dirty="0"/>
              <a:t>. New York City, NY: Random House, Inc., 1978.</a:t>
            </a:r>
          </a:p>
          <a:p>
            <a:pPr marL="137160" indent="0">
              <a:buNone/>
            </a:pPr>
            <a:r>
              <a:rPr lang="en-US" dirty="0"/>
              <a:t> </a:t>
            </a:r>
          </a:p>
          <a:p>
            <a:pPr marL="137160" indent="0">
              <a:buNone/>
            </a:pPr>
            <a:r>
              <a:rPr lang="en-US" dirty="0"/>
              <a:t>7. </a:t>
            </a:r>
            <a:r>
              <a:rPr lang="en-US" dirty="0" smtClean="0"/>
              <a:t>Wisdom </a:t>
            </a:r>
            <a:r>
              <a:rPr lang="en-US" dirty="0"/>
              <a:t>in Medicine:  What Helps Physicians After a Medical Error? </a:t>
            </a:r>
            <a:r>
              <a:rPr lang="en-US" dirty="0" err="1"/>
              <a:t>Plews-Ogan</a:t>
            </a:r>
            <a:r>
              <a:rPr lang="en-US" dirty="0"/>
              <a:t> M et al.  </a:t>
            </a:r>
            <a:r>
              <a:rPr lang="en-US" dirty="0" err="1"/>
              <a:t>Acad</a:t>
            </a:r>
            <a:r>
              <a:rPr lang="en-US" dirty="0"/>
              <a:t> Med 2016;91:233-241.</a:t>
            </a:r>
          </a:p>
          <a:p>
            <a:pPr marL="137160" indent="0">
              <a:buNone/>
            </a:pPr>
            <a:endParaRPr lang="en-US" dirty="0"/>
          </a:p>
          <a:p>
            <a:pPr marL="137160" indent="0">
              <a:buNone/>
            </a:pPr>
            <a:r>
              <a:rPr lang="en-US" dirty="0" smtClean="0"/>
              <a:t>8.  Association </a:t>
            </a:r>
            <a:r>
              <a:rPr lang="en-US" dirty="0"/>
              <a:t>of Perceived Medical Errors with Resident Distress and Empathy.  A Prospective Longitudinal Study.  West CP, </a:t>
            </a:r>
            <a:r>
              <a:rPr lang="en-US" dirty="0" err="1"/>
              <a:t>Huschka</a:t>
            </a:r>
            <a:r>
              <a:rPr lang="en-US" dirty="0"/>
              <a:t> MM, Novotny PJ, Sloan JA, </a:t>
            </a:r>
            <a:r>
              <a:rPr lang="en-US" dirty="0" err="1"/>
              <a:t>Kolars</a:t>
            </a:r>
            <a:r>
              <a:rPr lang="en-US" dirty="0"/>
              <a:t> JC, </a:t>
            </a:r>
            <a:r>
              <a:rPr lang="en-US" dirty="0" err="1"/>
              <a:t>Habermann</a:t>
            </a:r>
            <a:r>
              <a:rPr lang="en-US" dirty="0"/>
              <a:t> TM, </a:t>
            </a:r>
            <a:r>
              <a:rPr lang="en-US" dirty="0" err="1"/>
              <a:t>Shanafelt</a:t>
            </a:r>
            <a:r>
              <a:rPr lang="en-US" dirty="0"/>
              <a:t> TD.  JAMA </a:t>
            </a:r>
            <a:r>
              <a:rPr lang="en-US" dirty="0" smtClean="0"/>
              <a:t>2006;296:1071-1078.</a:t>
            </a:r>
          </a:p>
          <a:p>
            <a:pPr marL="137160" indent="0">
              <a:buNone/>
            </a:pPr>
            <a:endParaRPr lang="en-US" b="1" dirty="0" smtClean="0"/>
          </a:p>
          <a:p>
            <a:pPr marL="137160" indent="0">
              <a:buNone/>
            </a:pPr>
            <a:r>
              <a:rPr lang="en-US" b="1" dirty="0" smtClean="0"/>
              <a:t>9.  </a:t>
            </a:r>
            <a:r>
              <a:rPr lang="en-US" b="1" dirty="0" err="1" smtClean="0"/>
              <a:t>Dweck</a:t>
            </a:r>
            <a:r>
              <a:rPr lang="en-US" b="1" dirty="0" smtClean="0"/>
              <a:t>, Carol</a:t>
            </a:r>
            <a:r>
              <a:rPr lang="en-US" b="1" i="1" dirty="0" smtClean="0"/>
              <a:t>. Mindset</a:t>
            </a:r>
            <a:r>
              <a:rPr lang="en-US" b="1" i="1" dirty="0"/>
              <a:t>: The New Psychology of </a:t>
            </a:r>
            <a:r>
              <a:rPr lang="en-US" b="1" i="1" dirty="0" smtClean="0"/>
              <a:t>Success</a:t>
            </a:r>
            <a:r>
              <a:rPr lang="en-US" b="1" dirty="0" smtClean="0"/>
              <a:t>. New York City, NY:  Ballantine Books, 2006.</a:t>
            </a:r>
            <a:endParaRPr lang="en-US" b="1" dirty="0"/>
          </a:p>
          <a:p>
            <a:pPr marL="137160" indent="0">
              <a:buNone/>
            </a:pPr>
            <a:endParaRPr lang="en-US" dirty="0" smtClean="0"/>
          </a:p>
          <a:p>
            <a:pPr marL="137160" indent="0">
              <a:buNone/>
            </a:pPr>
            <a:r>
              <a:rPr lang="en-US" dirty="0" smtClean="0"/>
              <a:t>10.</a:t>
            </a:r>
            <a:r>
              <a:rPr lang="en-US" b="1" dirty="0" smtClean="0"/>
              <a:t> </a:t>
            </a:r>
            <a:r>
              <a:rPr lang="en-US" dirty="0" smtClean="0"/>
              <a:t>Gladwell, </a:t>
            </a:r>
            <a:r>
              <a:rPr lang="en-US" dirty="0"/>
              <a:t>Malcolm. </a:t>
            </a:r>
            <a:r>
              <a:rPr lang="en-US" i="1" dirty="0"/>
              <a:t>Blink: The Power of Thinking Without Thinking</a:t>
            </a:r>
            <a:r>
              <a:rPr lang="en-US" dirty="0"/>
              <a:t>.  New York City, NY:  Little, Brown and Company, 2005</a:t>
            </a:r>
            <a:r>
              <a:rPr lang="en-US" dirty="0" smtClean="0"/>
              <a:t>.</a:t>
            </a:r>
          </a:p>
          <a:p>
            <a:pPr marL="137160" indent="0">
              <a:buNone/>
            </a:pPr>
            <a:endParaRPr lang="en-US" b="1" dirty="0"/>
          </a:p>
          <a:p>
            <a:pPr marL="137160" indent="0">
              <a:buNone/>
            </a:pPr>
            <a:r>
              <a:rPr lang="en-US" dirty="0" smtClean="0"/>
              <a:t>11.  Project </a:t>
            </a:r>
            <a:r>
              <a:rPr lang="en-US" dirty="0"/>
              <a:t>Implicit  </a:t>
            </a:r>
            <a:r>
              <a:rPr lang="en-US" u="sng" dirty="0">
                <a:hlinkClick r:id="rId3"/>
              </a:rPr>
              <a:t>https://</a:t>
            </a:r>
            <a:r>
              <a:rPr lang="en-US" u="sng" dirty="0" smtClean="0">
                <a:hlinkClick r:id="rId3"/>
              </a:rPr>
              <a:t>implicit.harvard.edu/implicit/takeatest.html</a:t>
            </a:r>
            <a:endParaRPr lang="en-US" u="sng" dirty="0" smtClean="0"/>
          </a:p>
          <a:p>
            <a:pPr marL="137160" indent="0">
              <a:buNone/>
            </a:pPr>
            <a:endParaRPr lang="en-US" dirty="0"/>
          </a:p>
          <a:p>
            <a:pPr marL="137160" indent="0">
              <a:buNone/>
            </a:pPr>
            <a:r>
              <a:rPr lang="en-US" dirty="0" smtClean="0"/>
              <a:t>12.  </a:t>
            </a:r>
            <a:r>
              <a:rPr lang="en-US" dirty="0"/>
              <a:t>Physicians and Implicit Bias:  How Doctors May Unwittingly Perpetuate Health Care Disparities.  Chapman EN, </a:t>
            </a:r>
            <a:r>
              <a:rPr lang="en-US" dirty="0" err="1"/>
              <a:t>Kaatz</a:t>
            </a:r>
            <a:r>
              <a:rPr lang="en-US" dirty="0"/>
              <a:t> A, Carnes M. J Gen Intern Med </a:t>
            </a:r>
            <a:r>
              <a:rPr lang="en-US" dirty="0" smtClean="0"/>
              <a:t> 2013;28(11</a:t>
            </a:r>
            <a:r>
              <a:rPr lang="en-US" dirty="0"/>
              <a:t>):1504-10.</a:t>
            </a:r>
          </a:p>
          <a:p>
            <a:endParaRPr lang="en-US" dirty="0"/>
          </a:p>
        </p:txBody>
      </p:sp>
      <p:sp>
        <p:nvSpPr>
          <p:cNvPr id="3" name="Title 2"/>
          <p:cNvSpPr>
            <a:spLocks noGrp="1"/>
          </p:cNvSpPr>
          <p:nvPr>
            <p:ph type="title"/>
          </p:nvPr>
        </p:nvSpPr>
        <p:spPr>
          <a:xfrm>
            <a:off x="609600" y="60158"/>
            <a:ext cx="10972800" cy="1143000"/>
          </a:xfrm>
        </p:spPr>
        <p:txBody>
          <a:bodyPr/>
          <a:lstStyle/>
          <a:p>
            <a:r>
              <a:rPr lang="en-US" dirty="0" smtClean="0">
                <a:solidFill>
                  <a:srgbClr val="7030A0"/>
                </a:solidFill>
              </a:rPr>
              <a:t>References</a:t>
            </a:r>
            <a:endParaRPr lang="en-US" dirty="0">
              <a:solidFill>
                <a:srgbClr val="7030A0"/>
              </a:solidFill>
            </a:endParaRPr>
          </a:p>
        </p:txBody>
      </p:sp>
    </p:spTree>
    <p:extLst>
      <p:ext uri="{BB962C8B-B14F-4D97-AF65-F5344CB8AC3E}">
        <p14:creationId xmlns:p14="http://schemas.microsoft.com/office/powerpoint/2010/main" val="148829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5972" y="0"/>
            <a:ext cx="10029066" cy="6858000"/>
          </a:xfrm>
        </p:spPr>
      </p:pic>
      <p:sp>
        <p:nvSpPr>
          <p:cNvPr id="5" name="Right Arrow 4"/>
          <p:cNvSpPr/>
          <p:nvPr/>
        </p:nvSpPr>
        <p:spPr>
          <a:xfrm>
            <a:off x="1427747" y="1010652"/>
            <a:ext cx="673769" cy="2727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126990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 y="0"/>
            <a:ext cx="12192835" cy="6577263"/>
          </a:xfrm>
        </p:spPr>
      </p:pic>
    </p:spTree>
    <p:extLst>
      <p:ext uri="{BB962C8B-B14F-4D97-AF65-F5344CB8AC3E}">
        <p14:creationId xmlns:p14="http://schemas.microsoft.com/office/powerpoint/2010/main" val="74633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7" y="1417638"/>
            <a:ext cx="12162423" cy="4964739"/>
          </a:xfrm>
        </p:spPr>
      </p:pic>
      <p:sp>
        <p:nvSpPr>
          <p:cNvPr id="3" name="Title 2"/>
          <p:cNvSpPr>
            <a:spLocks noGrp="1"/>
          </p:cNvSpPr>
          <p:nvPr>
            <p:ph type="title"/>
          </p:nvPr>
        </p:nvSpPr>
        <p:spPr/>
        <p:txBody>
          <a:bodyPr>
            <a:normAutofit/>
          </a:bodyPr>
          <a:lstStyle/>
          <a:p>
            <a:r>
              <a:rPr lang="en-US" sz="4400" dirty="0" smtClean="0">
                <a:solidFill>
                  <a:srgbClr val="7030A0"/>
                </a:solidFill>
              </a:rPr>
              <a:t>Work Life Balance vs Work Life Integration</a:t>
            </a:r>
            <a:endParaRPr lang="en-US" sz="4400" dirty="0">
              <a:solidFill>
                <a:srgbClr val="7030A0"/>
              </a:solidFill>
            </a:endParaRPr>
          </a:p>
        </p:txBody>
      </p:sp>
    </p:spTree>
    <p:extLst>
      <p:ext uri="{BB962C8B-B14F-4D97-AF65-F5344CB8AC3E}">
        <p14:creationId xmlns:p14="http://schemas.microsoft.com/office/powerpoint/2010/main" val="159890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SzPct val="100000"/>
              <a:buFont typeface="Arial" charset="0"/>
              <a:buChar char="•"/>
            </a:pPr>
            <a:r>
              <a:rPr lang="en-US" sz="3600" dirty="0" smtClean="0"/>
              <a:t>Bureaucracy/inefficiencies</a:t>
            </a:r>
          </a:p>
          <a:p>
            <a:pPr>
              <a:buSzPct val="100000"/>
              <a:buFont typeface="Arial" charset="0"/>
              <a:buChar char="•"/>
            </a:pPr>
            <a:r>
              <a:rPr lang="en-US" sz="3600" dirty="0" smtClean="0"/>
              <a:t>Loss of autonomy</a:t>
            </a:r>
          </a:p>
          <a:p>
            <a:pPr>
              <a:buSzPct val="100000"/>
              <a:buFont typeface="Arial" charset="0"/>
              <a:buChar char="•"/>
            </a:pPr>
            <a:r>
              <a:rPr lang="en-US" sz="3600" dirty="0" smtClean="0"/>
              <a:t>EHR</a:t>
            </a:r>
          </a:p>
          <a:p>
            <a:pPr>
              <a:buSzPct val="100000"/>
              <a:buFont typeface="Arial" charset="0"/>
              <a:buChar char="•"/>
            </a:pPr>
            <a:r>
              <a:rPr lang="en-US" sz="3600" dirty="0" smtClean="0"/>
              <a:t>Feeling undervalued/diminished by Administration</a:t>
            </a:r>
          </a:p>
        </p:txBody>
      </p:sp>
      <p:sp>
        <p:nvSpPr>
          <p:cNvPr id="3" name="Title 2"/>
          <p:cNvSpPr>
            <a:spLocks noGrp="1"/>
          </p:cNvSpPr>
          <p:nvPr>
            <p:ph type="title"/>
          </p:nvPr>
        </p:nvSpPr>
        <p:spPr/>
        <p:txBody>
          <a:bodyPr>
            <a:normAutofit/>
          </a:bodyPr>
          <a:lstStyle/>
          <a:p>
            <a:r>
              <a:rPr lang="en-US" sz="4400" dirty="0" smtClean="0">
                <a:solidFill>
                  <a:srgbClr val="7030A0"/>
                </a:solidFill>
              </a:rPr>
              <a:t>System Contributors to Burnout</a:t>
            </a:r>
            <a:endParaRPr lang="en-US" sz="4400" dirty="0">
              <a:solidFill>
                <a:srgbClr val="7030A0"/>
              </a:solidFill>
            </a:endParaRPr>
          </a:p>
        </p:txBody>
      </p:sp>
    </p:spTree>
    <p:extLst>
      <p:ext uri="{BB962C8B-B14F-4D97-AF65-F5344CB8AC3E}">
        <p14:creationId xmlns:p14="http://schemas.microsoft.com/office/powerpoint/2010/main" val="8297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6986" y="930358"/>
            <a:ext cx="4445731" cy="5927642"/>
          </a:xfrm>
        </p:spPr>
      </p:pic>
      <p:sp>
        <p:nvSpPr>
          <p:cNvPr id="3" name="Title 2"/>
          <p:cNvSpPr>
            <a:spLocks noGrp="1"/>
          </p:cNvSpPr>
          <p:nvPr>
            <p:ph type="title"/>
          </p:nvPr>
        </p:nvSpPr>
        <p:spPr>
          <a:xfrm>
            <a:off x="553452" y="9440"/>
            <a:ext cx="10972800" cy="1143000"/>
          </a:xfrm>
        </p:spPr>
        <p:txBody>
          <a:bodyPr>
            <a:normAutofit/>
          </a:bodyPr>
          <a:lstStyle/>
          <a:p>
            <a:r>
              <a:rPr lang="en-US" sz="4400" dirty="0" smtClean="0">
                <a:solidFill>
                  <a:srgbClr val="7030A0"/>
                </a:solidFill>
              </a:rPr>
              <a:t>Getting Personal</a:t>
            </a:r>
            <a:endParaRPr lang="en-US" sz="4400" dirty="0">
              <a:solidFill>
                <a:srgbClr val="7030A0"/>
              </a:solidFill>
            </a:endParaRPr>
          </a:p>
        </p:txBody>
      </p:sp>
    </p:spTree>
    <p:extLst>
      <p:ext uri="{BB962C8B-B14F-4D97-AF65-F5344CB8AC3E}">
        <p14:creationId xmlns:p14="http://schemas.microsoft.com/office/powerpoint/2010/main" val="145925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9600" y="-129705"/>
            <a:ext cx="10972800" cy="1143000"/>
          </a:xfrm>
        </p:spPr>
        <p:txBody>
          <a:bodyPr>
            <a:normAutofit/>
          </a:bodyPr>
          <a:lstStyle/>
          <a:p>
            <a:r>
              <a:rPr lang="en-US" sz="4400" dirty="0" smtClean="0">
                <a:solidFill>
                  <a:srgbClr val="7030A0"/>
                </a:solidFill>
              </a:rPr>
              <a:t>1. Compassion Role-Models</a:t>
            </a:r>
            <a:endParaRPr lang="en-US" sz="4400" dirty="0">
              <a:solidFill>
                <a:srgbClr val="7030A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4186" y="901000"/>
            <a:ext cx="4383627" cy="5403547"/>
          </a:xfrm>
        </p:spPr>
      </p:pic>
      <p:sp>
        <p:nvSpPr>
          <p:cNvPr id="7" name="TextBox 6"/>
          <p:cNvSpPr txBox="1"/>
          <p:nvPr/>
        </p:nvSpPr>
        <p:spPr>
          <a:xfrm>
            <a:off x="176463" y="6243753"/>
            <a:ext cx="11710737" cy="646331"/>
          </a:xfrm>
          <a:prstGeom prst="rect">
            <a:avLst/>
          </a:prstGeom>
          <a:noFill/>
        </p:spPr>
        <p:txBody>
          <a:bodyPr wrap="square" rtlCol="0">
            <a:spAutoFit/>
          </a:bodyPr>
          <a:lstStyle/>
          <a:p>
            <a:r>
              <a:rPr lang="en-US" dirty="0"/>
              <a:t>To be or not to be empathic: the combined role of empathic concern and perspective taking in understanding burnout in general practice.  </a:t>
            </a:r>
            <a:r>
              <a:rPr lang="en-US" dirty="0" err="1"/>
              <a:t>Lamothe</a:t>
            </a:r>
            <a:r>
              <a:rPr lang="en-US" dirty="0"/>
              <a:t> </a:t>
            </a:r>
            <a:r>
              <a:rPr lang="en-US" dirty="0" smtClean="0"/>
              <a:t>M,BMC </a:t>
            </a:r>
            <a:r>
              <a:rPr lang="en-US" dirty="0"/>
              <a:t>Family Practice 2014</a:t>
            </a:r>
          </a:p>
        </p:txBody>
      </p:sp>
    </p:spTree>
    <p:extLst>
      <p:ext uri="{BB962C8B-B14F-4D97-AF65-F5344CB8AC3E}">
        <p14:creationId xmlns:p14="http://schemas.microsoft.com/office/powerpoint/2010/main" val="2037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4596" y="1176221"/>
            <a:ext cx="8562807" cy="5681779"/>
          </a:xfrm>
        </p:spPr>
      </p:pic>
      <p:sp>
        <p:nvSpPr>
          <p:cNvPr id="3" name="Title 2"/>
          <p:cNvSpPr>
            <a:spLocks noGrp="1"/>
          </p:cNvSpPr>
          <p:nvPr>
            <p:ph type="title"/>
          </p:nvPr>
        </p:nvSpPr>
        <p:spPr>
          <a:xfrm>
            <a:off x="609599" y="33221"/>
            <a:ext cx="10972800" cy="1143000"/>
          </a:xfrm>
        </p:spPr>
        <p:txBody>
          <a:bodyPr>
            <a:normAutofit/>
          </a:bodyPr>
          <a:lstStyle/>
          <a:p>
            <a:r>
              <a:rPr lang="en-US" sz="4400" dirty="0" smtClean="0">
                <a:solidFill>
                  <a:srgbClr val="7030A0"/>
                </a:solidFill>
              </a:rPr>
              <a:t>2.  Your Patients Are Not Your Enemies</a:t>
            </a:r>
            <a:endParaRPr lang="en-US" sz="4400" dirty="0">
              <a:solidFill>
                <a:srgbClr val="7030A0"/>
              </a:solidFill>
            </a:endParaRPr>
          </a:p>
        </p:txBody>
      </p:sp>
    </p:spTree>
    <p:extLst>
      <p:ext uri="{BB962C8B-B14F-4D97-AF65-F5344CB8AC3E}">
        <p14:creationId xmlns:p14="http://schemas.microsoft.com/office/powerpoint/2010/main" val="104888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ical design templat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Medical design template" id="{BE883315-6697-4975-AEB2-5905098383C4}" vid="{D3CC9EF4-996F-4232-B765-B82F773B7949}"/>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856783</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2012-09-20T10:48:20+00:00</AssetStart>
    <FriendlyTitle xmlns="4873beb7-5857-4685-be1f-d57550cc96cc" xsi:nil="true"/>
    <MarketSpecific xmlns="4873beb7-5857-4685-be1f-d57550cc96cc">false</MarketSpecific>
    <TPNamespace xmlns="4873beb7-5857-4685-be1f-d57550cc96cc" xsi:nil="true"/>
    <PublishStatusLookup xmlns="4873beb7-5857-4685-be1f-d57550cc96cc">
      <Value>1622871</Value>
    </PublishStatusLookup>
    <APAuthor xmlns="4873beb7-5857-4685-be1f-d57550cc96cc">
      <UserInfo>
        <DisplayName>REDMOND\v-luannv</DisplayName>
        <AccountId>92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 xsi:nil="true"/>
    <MachineTranslated xmlns="4873beb7-5857-4685-be1f-d57550cc96cc">false</MachineTranslated>
    <OutputCachingOn xmlns="4873beb7-5857-4685-be1f-d57550cc96cc">false</OutputCachingOn>
    <TemplateStatus xmlns="4873beb7-5857-4685-be1f-d57550cc96cc">Complete</TemplateStatus>
    <IsSearchable xmlns="4873beb7-5857-4685-be1f-d57550cc96cc">false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TP103460417</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0D1C9B0-FE26-433B-8E1A-54CCDFA4EB1D}">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79EEAAAD-F811-4325-83A2-D14EDE05F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0AC149-8447-4BE5-88C7-DBE24EA73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tf03460529</Template>
  <TotalTime>0</TotalTime>
  <Words>2592</Words>
  <Application>Microsoft Macintosh PowerPoint</Application>
  <PresentationFormat>Widescreen</PresentationFormat>
  <Paragraphs>205</Paragraphs>
  <Slides>25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Ayuthaya</vt:lpstr>
      <vt:lpstr>Calibri</vt:lpstr>
      <vt:lpstr>Mangal</vt:lpstr>
      <vt:lpstr>Wingdings</vt:lpstr>
      <vt:lpstr>Wingdings 2</vt:lpstr>
      <vt:lpstr>Wingdings 3</vt:lpstr>
      <vt:lpstr>Arial</vt:lpstr>
      <vt:lpstr>Medical design template</vt:lpstr>
      <vt:lpstr>Occupational Wellness</vt:lpstr>
      <vt:lpstr>PowerPoint Presentation</vt:lpstr>
      <vt:lpstr>PowerPoint Presentation</vt:lpstr>
      <vt:lpstr>PowerPoint Presentation</vt:lpstr>
      <vt:lpstr>Work Life Balance vs Work Life Integration</vt:lpstr>
      <vt:lpstr>System Contributors to Burnout</vt:lpstr>
      <vt:lpstr>Getting Personal</vt:lpstr>
      <vt:lpstr>1. Compassion Role-Models</vt:lpstr>
      <vt:lpstr>2.  Your Patients Are Not Your Enemies</vt:lpstr>
      <vt:lpstr>3.  Foster Social Resilience</vt:lpstr>
      <vt:lpstr>4.  Coping With Medical Error</vt:lpstr>
      <vt:lpstr>Coping With Medical Error</vt:lpstr>
      <vt:lpstr>5.  Develop a Growth Mindset</vt:lpstr>
      <vt:lpstr>6.  Read-Medical Humanism</vt:lpstr>
      <vt:lpstr>7.  Mitigate Unconscious/Implicit Bias</vt:lpstr>
      <vt:lpstr>Implicit.Harvard.edu</vt:lpstr>
      <vt:lpstr>Mitigating Unconscious Bias</vt:lpstr>
      <vt:lpstr>Reflections on June III Assignments</vt:lpstr>
      <vt:lpstr>Conclusions:  The System</vt:lpstr>
      <vt:lpstr>Conclusions:  Get Personal</vt:lpstr>
      <vt:lpstr>PowerPoint Presentation</vt:lpstr>
      <vt:lpstr>EMERA.network.org</vt:lpstr>
      <vt:lpstr>Individualized Interactive Instruction (III) Assignments: (to be completed in August) </vt:lpstr>
      <vt:lpstr>PowerPoint Presentation</vt:lpstr>
      <vt:lpstr>References</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Elise Lovell</dc:creator>
  <cp:lastModifiedBy/>
  <cp:revision>1</cp:revision>
  <dcterms:created xsi:type="dcterms:W3CDTF">2017-06-20T15:48:53Z</dcterms:created>
  <dcterms:modified xsi:type="dcterms:W3CDTF">2017-06-22T16:51:55Z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Order">
    <vt:r8>74064500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